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73"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C1DB17-07A0-48F9-A69D-1C1A9F7026D8}" v="1" dt="2022-05-31T11:13:04.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86" d="100"/>
          <a:sy n="86" d="100"/>
        </p:scale>
        <p:origin x="37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Gevers - van Uden" userId="3bc1b155-21dc-4228-af2e-9a69b1d3578e" providerId="ADAL" clId="{FFC1DB17-07A0-48F9-A69D-1C1A9F7026D8}"/>
    <pc:docChg chg="undo custSel addSld modSld sldOrd">
      <pc:chgData name="Kim Gevers - van Uden" userId="3bc1b155-21dc-4228-af2e-9a69b1d3578e" providerId="ADAL" clId="{FFC1DB17-07A0-48F9-A69D-1C1A9F7026D8}" dt="2022-05-31T11:15:34.607" v="178" actId="1440"/>
      <pc:docMkLst>
        <pc:docMk/>
      </pc:docMkLst>
      <pc:sldChg chg="modSp mod setBg">
        <pc:chgData name="Kim Gevers - van Uden" userId="3bc1b155-21dc-4228-af2e-9a69b1d3578e" providerId="ADAL" clId="{FFC1DB17-07A0-48F9-A69D-1C1A9F7026D8}" dt="2022-05-31T11:04:03.975" v="19" actId="207"/>
        <pc:sldMkLst>
          <pc:docMk/>
          <pc:sldMk cId="1848616110" sldId="263"/>
        </pc:sldMkLst>
        <pc:spChg chg="mod">
          <ac:chgData name="Kim Gevers - van Uden" userId="3bc1b155-21dc-4228-af2e-9a69b1d3578e" providerId="ADAL" clId="{FFC1DB17-07A0-48F9-A69D-1C1A9F7026D8}" dt="2022-05-31T11:04:03.975" v="19" actId="207"/>
          <ac:spMkLst>
            <pc:docMk/>
            <pc:sldMk cId="1848616110" sldId="263"/>
            <ac:spMk id="2" creationId="{2C649F2B-2597-45B0-8BDD-3CA73686CB55}"/>
          </ac:spMkLst>
        </pc:spChg>
        <pc:spChg chg="mod">
          <ac:chgData name="Kim Gevers - van Uden" userId="3bc1b155-21dc-4228-af2e-9a69b1d3578e" providerId="ADAL" clId="{FFC1DB17-07A0-48F9-A69D-1C1A9F7026D8}" dt="2022-05-31T11:03:53.593" v="18" actId="5793"/>
          <ac:spMkLst>
            <pc:docMk/>
            <pc:sldMk cId="1848616110" sldId="263"/>
            <ac:spMk id="3" creationId="{A5D3F15A-E33C-4441-B2B0-9E88565522BD}"/>
          </ac:spMkLst>
        </pc:spChg>
        <pc:picChg chg="mod">
          <ac:chgData name="Kim Gevers - van Uden" userId="3bc1b155-21dc-4228-af2e-9a69b1d3578e" providerId="ADAL" clId="{FFC1DB17-07A0-48F9-A69D-1C1A9F7026D8}" dt="2022-05-31T11:03:35.141" v="8" actId="1076"/>
          <ac:picMkLst>
            <pc:docMk/>
            <pc:sldMk cId="1848616110" sldId="263"/>
            <ac:picMk id="4" creationId="{901BE46F-45C3-4653-AE2F-1DE5649E9AB6}"/>
          </ac:picMkLst>
        </pc:picChg>
      </pc:sldChg>
      <pc:sldChg chg="modSp mod">
        <pc:chgData name="Kim Gevers - van Uden" userId="3bc1b155-21dc-4228-af2e-9a69b1d3578e" providerId="ADAL" clId="{FFC1DB17-07A0-48F9-A69D-1C1A9F7026D8}" dt="2022-05-31T11:04:25.910" v="22" actId="1076"/>
        <pc:sldMkLst>
          <pc:docMk/>
          <pc:sldMk cId="1560761759" sldId="264"/>
        </pc:sldMkLst>
        <pc:picChg chg="mod">
          <ac:chgData name="Kim Gevers - van Uden" userId="3bc1b155-21dc-4228-af2e-9a69b1d3578e" providerId="ADAL" clId="{FFC1DB17-07A0-48F9-A69D-1C1A9F7026D8}" dt="2022-05-31T11:04:25.910" v="22" actId="1076"/>
          <ac:picMkLst>
            <pc:docMk/>
            <pc:sldMk cId="1560761759" sldId="264"/>
            <ac:picMk id="4" creationId="{893BF56D-C16F-4865-A203-5C73439571FA}"/>
          </ac:picMkLst>
        </pc:picChg>
      </pc:sldChg>
      <pc:sldChg chg="modSp mod">
        <pc:chgData name="Kim Gevers - van Uden" userId="3bc1b155-21dc-4228-af2e-9a69b1d3578e" providerId="ADAL" clId="{FFC1DB17-07A0-48F9-A69D-1C1A9F7026D8}" dt="2022-05-31T11:05:32.706" v="32" actId="20577"/>
        <pc:sldMkLst>
          <pc:docMk/>
          <pc:sldMk cId="3892444412" sldId="265"/>
        </pc:sldMkLst>
        <pc:spChg chg="mod">
          <ac:chgData name="Kim Gevers - van Uden" userId="3bc1b155-21dc-4228-af2e-9a69b1d3578e" providerId="ADAL" clId="{FFC1DB17-07A0-48F9-A69D-1C1A9F7026D8}" dt="2022-05-31T11:05:32.706" v="32" actId="20577"/>
          <ac:spMkLst>
            <pc:docMk/>
            <pc:sldMk cId="3892444412" sldId="265"/>
            <ac:spMk id="3" creationId="{36059B8E-B6DA-426F-A03A-E440DA576E54}"/>
          </ac:spMkLst>
        </pc:spChg>
        <pc:picChg chg="mod">
          <ac:chgData name="Kim Gevers - van Uden" userId="3bc1b155-21dc-4228-af2e-9a69b1d3578e" providerId="ADAL" clId="{FFC1DB17-07A0-48F9-A69D-1C1A9F7026D8}" dt="2022-05-31T11:05:20.296" v="29" actId="1076"/>
          <ac:picMkLst>
            <pc:docMk/>
            <pc:sldMk cId="3892444412" sldId="265"/>
            <ac:picMk id="4" creationId="{1D0A4887-1350-4CDD-9A46-18DD29A213C2}"/>
          </ac:picMkLst>
        </pc:picChg>
        <pc:picChg chg="mod">
          <ac:chgData name="Kim Gevers - van Uden" userId="3bc1b155-21dc-4228-af2e-9a69b1d3578e" providerId="ADAL" clId="{FFC1DB17-07A0-48F9-A69D-1C1A9F7026D8}" dt="2022-05-31T11:05:10.967" v="27" actId="1076"/>
          <ac:picMkLst>
            <pc:docMk/>
            <pc:sldMk cId="3892444412" sldId="265"/>
            <ac:picMk id="5" creationId="{FF45957A-41F7-4BB2-936C-B0F2D6F007AB}"/>
          </ac:picMkLst>
        </pc:picChg>
      </pc:sldChg>
      <pc:sldChg chg="modSp mod">
        <pc:chgData name="Kim Gevers - van Uden" userId="3bc1b155-21dc-4228-af2e-9a69b1d3578e" providerId="ADAL" clId="{FFC1DB17-07A0-48F9-A69D-1C1A9F7026D8}" dt="2022-05-31T11:08:05.608" v="116" actId="20577"/>
        <pc:sldMkLst>
          <pc:docMk/>
          <pc:sldMk cId="2911007727" sldId="266"/>
        </pc:sldMkLst>
        <pc:spChg chg="mod">
          <ac:chgData name="Kim Gevers - van Uden" userId="3bc1b155-21dc-4228-af2e-9a69b1d3578e" providerId="ADAL" clId="{FFC1DB17-07A0-48F9-A69D-1C1A9F7026D8}" dt="2022-05-31T11:08:05.608" v="116" actId="20577"/>
          <ac:spMkLst>
            <pc:docMk/>
            <pc:sldMk cId="2911007727" sldId="266"/>
            <ac:spMk id="3" creationId="{9FF2BA9F-90EA-482E-87DB-34A8EE37CEF8}"/>
          </ac:spMkLst>
        </pc:spChg>
      </pc:sldChg>
      <pc:sldChg chg="modSp mod">
        <pc:chgData name="Kim Gevers - van Uden" userId="3bc1b155-21dc-4228-af2e-9a69b1d3578e" providerId="ADAL" clId="{FFC1DB17-07A0-48F9-A69D-1C1A9F7026D8}" dt="2022-05-31T11:09:04.549" v="134" actId="20577"/>
        <pc:sldMkLst>
          <pc:docMk/>
          <pc:sldMk cId="3408798320" sldId="267"/>
        </pc:sldMkLst>
        <pc:spChg chg="mod">
          <ac:chgData name="Kim Gevers - van Uden" userId="3bc1b155-21dc-4228-af2e-9a69b1d3578e" providerId="ADAL" clId="{FFC1DB17-07A0-48F9-A69D-1C1A9F7026D8}" dt="2022-05-31T11:09:04.549" v="134" actId="20577"/>
          <ac:spMkLst>
            <pc:docMk/>
            <pc:sldMk cId="3408798320" sldId="267"/>
            <ac:spMk id="3" creationId="{F71CA3C9-1479-4A3C-B2BD-5ACD04734A8A}"/>
          </ac:spMkLst>
        </pc:spChg>
        <pc:picChg chg="mod">
          <ac:chgData name="Kim Gevers - van Uden" userId="3bc1b155-21dc-4228-af2e-9a69b1d3578e" providerId="ADAL" clId="{FFC1DB17-07A0-48F9-A69D-1C1A9F7026D8}" dt="2022-05-31T11:08:48.223" v="130" actId="1076"/>
          <ac:picMkLst>
            <pc:docMk/>
            <pc:sldMk cId="3408798320" sldId="267"/>
            <ac:picMk id="4" creationId="{D3979118-F55F-452E-A39C-18CE2FBBAD98}"/>
          </ac:picMkLst>
        </pc:picChg>
      </pc:sldChg>
      <pc:sldChg chg="modSp mod">
        <pc:chgData name="Kim Gevers - van Uden" userId="3bc1b155-21dc-4228-af2e-9a69b1d3578e" providerId="ADAL" clId="{FFC1DB17-07A0-48F9-A69D-1C1A9F7026D8}" dt="2022-05-31T11:10:18.199" v="143" actId="12"/>
        <pc:sldMkLst>
          <pc:docMk/>
          <pc:sldMk cId="3260773561" sldId="268"/>
        </pc:sldMkLst>
        <pc:spChg chg="mod">
          <ac:chgData name="Kim Gevers - van Uden" userId="3bc1b155-21dc-4228-af2e-9a69b1d3578e" providerId="ADAL" clId="{FFC1DB17-07A0-48F9-A69D-1C1A9F7026D8}" dt="2022-05-31T11:10:18.199" v="143" actId="12"/>
          <ac:spMkLst>
            <pc:docMk/>
            <pc:sldMk cId="3260773561" sldId="268"/>
            <ac:spMk id="3" creationId="{50C436FF-E1DD-4384-990E-A8F84657D033}"/>
          </ac:spMkLst>
        </pc:spChg>
      </pc:sldChg>
      <pc:sldChg chg="modSp mod">
        <pc:chgData name="Kim Gevers - van Uden" userId="3bc1b155-21dc-4228-af2e-9a69b1d3578e" providerId="ADAL" clId="{FFC1DB17-07A0-48F9-A69D-1C1A9F7026D8}" dt="2022-05-31T11:10:29.002" v="144" actId="12"/>
        <pc:sldMkLst>
          <pc:docMk/>
          <pc:sldMk cId="942782336" sldId="269"/>
        </pc:sldMkLst>
        <pc:spChg chg="mod">
          <ac:chgData name="Kim Gevers - van Uden" userId="3bc1b155-21dc-4228-af2e-9a69b1d3578e" providerId="ADAL" clId="{FFC1DB17-07A0-48F9-A69D-1C1A9F7026D8}" dt="2022-05-31T11:10:29.002" v="144" actId="12"/>
          <ac:spMkLst>
            <pc:docMk/>
            <pc:sldMk cId="942782336" sldId="269"/>
            <ac:spMk id="3" creationId="{DF669FFF-2128-45B1-AA50-73005128E139}"/>
          </ac:spMkLst>
        </pc:spChg>
      </pc:sldChg>
      <pc:sldChg chg="modSp mod">
        <pc:chgData name="Kim Gevers - van Uden" userId="3bc1b155-21dc-4228-af2e-9a69b1d3578e" providerId="ADAL" clId="{FFC1DB17-07A0-48F9-A69D-1C1A9F7026D8}" dt="2022-05-31T11:11:46.182" v="162" actId="20577"/>
        <pc:sldMkLst>
          <pc:docMk/>
          <pc:sldMk cId="607706790" sldId="270"/>
        </pc:sldMkLst>
        <pc:spChg chg="mod">
          <ac:chgData name="Kim Gevers - van Uden" userId="3bc1b155-21dc-4228-af2e-9a69b1d3578e" providerId="ADAL" clId="{FFC1DB17-07A0-48F9-A69D-1C1A9F7026D8}" dt="2022-05-31T11:11:46.182" v="162" actId="20577"/>
          <ac:spMkLst>
            <pc:docMk/>
            <pc:sldMk cId="607706790" sldId="270"/>
            <ac:spMk id="3" creationId="{82D421B0-F289-475D-B09B-09B7C69A2EE1}"/>
          </ac:spMkLst>
        </pc:spChg>
      </pc:sldChg>
      <pc:sldChg chg="modSp mod">
        <pc:chgData name="Kim Gevers - van Uden" userId="3bc1b155-21dc-4228-af2e-9a69b1d3578e" providerId="ADAL" clId="{FFC1DB17-07A0-48F9-A69D-1C1A9F7026D8}" dt="2022-05-31T11:12:03.120" v="163" actId="12"/>
        <pc:sldMkLst>
          <pc:docMk/>
          <pc:sldMk cId="586055462" sldId="271"/>
        </pc:sldMkLst>
        <pc:spChg chg="mod">
          <ac:chgData name="Kim Gevers - van Uden" userId="3bc1b155-21dc-4228-af2e-9a69b1d3578e" providerId="ADAL" clId="{FFC1DB17-07A0-48F9-A69D-1C1A9F7026D8}" dt="2022-05-31T11:12:03.120" v="163" actId="12"/>
          <ac:spMkLst>
            <pc:docMk/>
            <pc:sldMk cId="586055462" sldId="271"/>
            <ac:spMk id="3" creationId="{A9618673-EA0F-44C2-A9AD-E7C4CFD83CE1}"/>
          </ac:spMkLst>
        </pc:spChg>
      </pc:sldChg>
      <pc:sldChg chg="addSp delSp modSp new mod ord">
        <pc:chgData name="Kim Gevers - van Uden" userId="3bc1b155-21dc-4228-af2e-9a69b1d3578e" providerId="ADAL" clId="{FFC1DB17-07A0-48F9-A69D-1C1A9F7026D8}" dt="2022-05-31T11:15:34.607" v="178" actId="1440"/>
        <pc:sldMkLst>
          <pc:docMk/>
          <pc:sldMk cId="2823675041" sldId="273"/>
        </pc:sldMkLst>
        <pc:spChg chg="mod">
          <ac:chgData name="Kim Gevers - van Uden" userId="3bc1b155-21dc-4228-af2e-9a69b1d3578e" providerId="ADAL" clId="{FFC1DB17-07A0-48F9-A69D-1C1A9F7026D8}" dt="2022-05-31T11:12:37.683" v="173" actId="20577"/>
          <ac:spMkLst>
            <pc:docMk/>
            <pc:sldMk cId="2823675041" sldId="273"/>
            <ac:spMk id="2" creationId="{F62BFFD1-DC1E-0792-9274-057DC7198B2C}"/>
          </ac:spMkLst>
        </pc:spChg>
        <pc:spChg chg="del">
          <ac:chgData name="Kim Gevers - van Uden" userId="3bc1b155-21dc-4228-af2e-9a69b1d3578e" providerId="ADAL" clId="{FFC1DB17-07A0-48F9-A69D-1C1A9F7026D8}" dt="2022-05-31T11:13:04.335" v="174"/>
          <ac:spMkLst>
            <pc:docMk/>
            <pc:sldMk cId="2823675041" sldId="273"/>
            <ac:spMk id="3" creationId="{8AA91F91-B754-54F4-0852-27F7C761D1C1}"/>
          </ac:spMkLst>
        </pc:spChg>
        <pc:picChg chg="add mod">
          <ac:chgData name="Kim Gevers - van Uden" userId="3bc1b155-21dc-4228-af2e-9a69b1d3578e" providerId="ADAL" clId="{FFC1DB17-07A0-48F9-A69D-1C1A9F7026D8}" dt="2022-05-31T11:15:34.607" v="178" actId="1440"/>
          <ac:picMkLst>
            <pc:docMk/>
            <pc:sldMk cId="2823675041" sldId="273"/>
            <ac:picMk id="4" creationId="{4A4C8309-9EF5-6F8D-B596-358AC6679FA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stijl te bewerken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CA953BDC-9EAE-49FE-9892-958C9F845175}" type="datetimeFigureOut">
              <a:rPr lang="de-DE" smtClean="0"/>
              <a:t>31.05.2022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‹nr.›</a:t>
            </a:fld>
            <a:endParaRPr lang="de-D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450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A953BDC-9EAE-49FE-9892-958C9F845175}" type="datetimeFigureOut">
              <a:rPr lang="de-DE" smtClean="0"/>
              <a:t>31.05.2022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25853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A953BDC-9EAE-49FE-9892-958C9F845175}" type="datetimeFigureOut">
              <a:rPr lang="de-DE" smtClean="0"/>
              <a:t>31.05.2022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15304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A953BDC-9EAE-49FE-9892-958C9F845175}" type="datetimeFigureOut">
              <a:rPr lang="de-DE" smtClean="0"/>
              <a:t>31.05.2022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766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A953BDC-9EAE-49FE-9892-958C9F845175}" type="datetimeFigureOut">
              <a:rPr lang="de-DE" smtClean="0"/>
              <a:t>31.05.2022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‹nr.›</a:t>
            </a:fld>
            <a:endParaRPr lang="de-D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788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A953BDC-9EAE-49FE-9892-958C9F845175}" type="datetimeFigureOut">
              <a:rPr lang="de-DE" smtClean="0"/>
              <a:t>31.05.2022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26207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97280" y="2582335"/>
            <a:ext cx="4937760" cy="32867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17920" y="2582334"/>
            <a:ext cx="4937760" cy="32867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A953BDC-9EAE-49FE-9892-958C9F845175}" type="datetimeFigureOut">
              <a:rPr lang="de-DE" smtClean="0"/>
              <a:t>31.05.2022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579739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A953BDC-9EAE-49FE-9892-958C9F845175}" type="datetimeFigureOut">
              <a:rPr lang="de-DE" smtClean="0"/>
              <a:t>31.05.2022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52900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A953BDC-9EAE-49FE-9892-958C9F845175}" type="datetimeFigureOut">
              <a:rPr lang="de-DE" smtClean="0"/>
              <a:t>31.05.2022</a:t>
            </a:fld>
            <a:endParaRPr lang="de-D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de-DE"/>
          </a:p>
        </p:txBody>
      </p:sp>
      <p:sp>
        <p:nvSpPr>
          <p:cNvPr id="9" name="Slide Number Placehold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1367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A953BDC-9EAE-49FE-9892-958C9F845175}" type="datetimeFigureOut">
              <a:rPr lang="de-DE" smtClean="0"/>
              <a:t>31.05.2022</a:t>
            </a:fld>
            <a:endParaRPr lang="de-D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de-D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217960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A953BDC-9EAE-49FE-9892-958C9F845175}" type="datetimeFigureOut">
              <a:rPr lang="de-DE" smtClean="0"/>
              <a:t>31.05.2022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29021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A953BDC-9EAE-49FE-9892-958C9F845175}" type="datetimeFigureOut">
              <a:rPr lang="de-DE" smtClean="0"/>
              <a:t>31.05.2022</a:t>
            </a:fld>
            <a:endParaRPr lang="de-D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de-D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CD814C8-F66B-4915-9FEC-D62A1DED085F}" type="slidenum">
              <a:rPr lang="de-DE" smtClean="0"/>
              <a:t>‹nr.›</a:t>
            </a:fld>
            <a:endParaRPr lang="de-D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9714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779F603-B669-4AD6-82F9-E09F7616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5289754" y="639097"/>
            <a:ext cx="6253317" cy="3686015"/>
          </a:xfrm>
        </p:spPr>
        <p:txBody>
          <a:bodyPr>
            <a:normAutofit/>
          </a:bodyPr>
          <a:lstStyle/>
          <a:p>
            <a:r>
              <a:rPr lang="de-DE" b="1" dirty="0" err="1">
                <a:solidFill>
                  <a:schemeClr val="accent2"/>
                </a:solidFill>
                <a:cs typeface="Calibri Light"/>
              </a:rPr>
              <a:t>Reanimatie</a:t>
            </a:r>
            <a:r>
              <a:rPr lang="de-DE" b="1" dirty="0">
                <a:solidFill>
                  <a:schemeClr val="accent2"/>
                </a:solidFill>
                <a:cs typeface="Calibri Light"/>
              </a:rPr>
              <a:t> </a:t>
            </a:r>
            <a:endParaRPr lang="de-DE" b="1" dirty="0">
              <a:solidFill>
                <a:schemeClr val="accent2"/>
              </a:solidFill>
            </a:endParaRPr>
          </a:p>
        </p:txBody>
      </p:sp>
      <p:sp>
        <p:nvSpPr>
          <p:cNvPr id="3" name="Ondertitel 2"/>
          <p:cNvSpPr>
            <a:spLocks noGrp="1"/>
          </p:cNvSpPr>
          <p:nvPr>
            <p:ph type="subTitle" idx="1"/>
          </p:nvPr>
        </p:nvSpPr>
        <p:spPr>
          <a:xfrm>
            <a:off x="5289753" y="4455621"/>
            <a:ext cx="6269347" cy="1238616"/>
          </a:xfrm>
        </p:spPr>
        <p:txBody>
          <a:bodyPr vert="horz" lIns="91440" tIns="45720" rIns="91440" bIns="45720" rtlCol="0">
            <a:normAutofit/>
          </a:bodyPr>
          <a:lstStyle/>
          <a:p>
            <a:r>
              <a:rPr lang="de-DE" dirty="0" err="1">
                <a:solidFill>
                  <a:schemeClr val="tx1">
                    <a:lumMod val="85000"/>
                    <a:lumOff val="15000"/>
                  </a:schemeClr>
                </a:solidFill>
                <a:cs typeface="Calibri"/>
              </a:rPr>
              <a:t>Eerste</a:t>
            </a:r>
            <a:r>
              <a:rPr lang="de-DE" dirty="0">
                <a:solidFill>
                  <a:schemeClr val="tx1">
                    <a:lumMod val="85000"/>
                    <a:lumOff val="15000"/>
                  </a:schemeClr>
                </a:solidFill>
                <a:cs typeface="Calibri"/>
              </a:rPr>
              <a:t> </a:t>
            </a:r>
            <a:r>
              <a:rPr lang="de-DE" dirty="0" err="1">
                <a:solidFill>
                  <a:schemeClr val="tx1">
                    <a:lumMod val="85000"/>
                    <a:lumOff val="15000"/>
                  </a:schemeClr>
                </a:solidFill>
                <a:cs typeface="Calibri"/>
              </a:rPr>
              <a:t>kennismaking</a:t>
            </a:r>
            <a:r>
              <a:rPr lang="de-DE" dirty="0">
                <a:solidFill>
                  <a:schemeClr val="tx1">
                    <a:lumMod val="85000"/>
                    <a:lumOff val="15000"/>
                  </a:schemeClr>
                </a:solidFill>
                <a:cs typeface="Calibri"/>
              </a:rPr>
              <a:t> </a:t>
            </a:r>
            <a:r>
              <a:rPr lang="de-DE" dirty="0" err="1">
                <a:solidFill>
                  <a:schemeClr val="tx1">
                    <a:lumMod val="85000"/>
                    <a:lumOff val="15000"/>
                  </a:schemeClr>
                </a:solidFill>
                <a:cs typeface="Calibri"/>
              </a:rPr>
              <a:t>met</a:t>
            </a:r>
            <a:r>
              <a:rPr lang="de-DE" dirty="0">
                <a:solidFill>
                  <a:schemeClr val="tx1">
                    <a:lumMod val="85000"/>
                    <a:lumOff val="15000"/>
                  </a:schemeClr>
                </a:solidFill>
                <a:cs typeface="Calibri"/>
              </a:rPr>
              <a:t> </a:t>
            </a:r>
            <a:r>
              <a:rPr lang="de-DE" dirty="0" err="1">
                <a:solidFill>
                  <a:schemeClr val="tx1">
                    <a:lumMod val="85000"/>
                    <a:lumOff val="15000"/>
                  </a:schemeClr>
                </a:solidFill>
                <a:cs typeface="Calibri"/>
              </a:rPr>
              <a:t>reanimatie</a:t>
            </a:r>
            <a:r>
              <a:rPr lang="de-DE" dirty="0">
                <a:solidFill>
                  <a:schemeClr val="tx1">
                    <a:lumMod val="85000"/>
                    <a:lumOff val="15000"/>
                  </a:schemeClr>
                </a:solidFill>
                <a:cs typeface="Calibri"/>
              </a:rPr>
              <a:t>.</a:t>
            </a:r>
          </a:p>
          <a:p>
            <a:endParaRPr lang="de-DE" dirty="0">
              <a:solidFill>
                <a:schemeClr val="tx1">
                  <a:lumMod val="85000"/>
                  <a:lumOff val="15000"/>
                </a:schemeClr>
              </a:solidFill>
              <a:cs typeface="Calibri"/>
            </a:endParaRPr>
          </a:p>
        </p:txBody>
      </p:sp>
      <p:pic>
        <p:nvPicPr>
          <p:cNvPr id="4" name="Afbeelding 4" descr="Afbeelding met zitten, person, neerleggen, vrouw&#10;&#10;Automatisch gegenereerde beschrijving">
            <a:extLst>
              <a:ext uri="{FF2B5EF4-FFF2-40B4-BE49-F238E27FC236}">
                <a16:creationId xmlns:a16="http://schemas.microsoft.com/office/drawing/2014/main" id="{29EDFB3B-8C4B-4C19-837F-E58F4EC1C06E}"/>
              </a:ext>
            </a:extLst>
          </p:cNvPr>
          <p:cNvPicPr>
            <a:picLocks noChangeAspect="1"/>
          </p:cNvPicPr>
          <p:nvPr/>
        </p:nvPicPr>
        <p:blipFill>
          <a:blip r:embed="rId2"/>
          <a:stretch>
            <a:fillRect/>
          </a:stretch>
        </p:blipFill>
        <p:spPr>
          <a:xfrm>
            <a:off x="633999" y="1665625"/>
            <a:ext cx="4001315" cy="2997123"/>
          </a:xfrm>
          <a:prstGeom prst="rect">
            <a:avLst/>
          </a:prstGeom>
        </p:spPr>
      </p:pic>
      <p:cxnSp>
        <p:nvCxnSpPr>
          <p:cNvPr id="11" name="Straight Connector 10">
            <a:extLst>
              <a:ext uri="{FF2B5EF4-FFF2-40B4-BE49-F238E27FC236}">
                <a16:creationId xmlns:a16="http://schemas.microsoft.com/office/drawing/2014/main" id="{7ABFD994-C2DC-4E7D-9411-C7FF7813E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C0D1FC6-352C-4C7D-825F-C4E2F6A80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FB543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41AFC2C-CD98-4478-AB71-1A864026D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724E4A"/>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5143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2BFFD1-DC1E-0792-9274-057DC7198B2C}"/>
              </a:ext>
            </a:extLst>
          </p:cNvPr>
          <p:cNvSpPr>
            <a:spLocks noGrp="1"/>
          </p:cNvSpPr>
          <p:nvPr>
            <p:ph type="title"/>
          </p:nvPr>
        </p:nvSpPr>
        <p:spPr/>
        <p:txBody>
          <a:bodyPr/>
          <a:lstStyle/>
          <a:p>
            <a:pPr algn="ctr"/>
            <a:r>
              <a:rPr lang="nl-NL" dirty="0">
                <a:solidFill>
                  <a:schemeClr val="accent2"/>
                </a:solidFill>
              </a:rPr>
              <a:t>Pauze</a:t>
            </a:r>
          </a:p>
        </p:txBody>
      </p:sp>
      <p:pic>
        <p:nvPicPr>
          <p:cNvPr id="4" name="Tijdelijke aanduiding voor inhoud 3">
            <a:extLst>
              <a:ext uri="{FF2B5EF4-FFF2-40B4-BE49-F238E27FC236}">
                <a16:creationId xmlns:a16="http://schemas.microsoft.com/office/drawing/2014/main" id="{4A4C8309-9EF5-6F8D-B596-358AC6679FA6}"/>
              </a:ext>
            </a:extLst>
          </p:cNvPr>
          <p:cNvPicPr>
            <a:picLocks noGrp="1" noChangeAspect="1"/>
          </p:cNvPicPr>
          <p:nvPr>
            <p:ph idx="1"/>
          </p:nvPr>
        </p:nvPicPr>
        <p:blipFill>
          <a:blip r:embed="rId2"/>
          <a:stretch>
            <a:fillRect/>
          </a:stretch>
        </p:blipFill>
        <p:spPr>
          <a:xfrm>
            <a:off x="3863949" y="1816118"/>
            <a:ext cx="4464102" cy="4464102"/>
          </a:xfrm>
          <a:prstGeom prst="ellipse">
            <a:avLst/>
          </a:prstGeom>
          <a:ln>
            <a:noFill/>
          </a:ln>
          <a:effectLst>
            <a:softEdge rad="112500"/>
          </a:effectLst>
        </p:spPr>
      </p:pic>
    </p:spTree>
    <p:extLst>
      <p:ext uri="{BB962C8B-B14F-4D97-AF65-F5344CB8AC3E}">
        <p14:creationId xmlns:p14="http://schemas.microsoft.com/office/powerpoint/2010/main" val="2823675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4D0870-3DCE-46AB-81EF-62DFD25BCA3B}"/>
              </a:ext>
            </a:extLst>
          </p:cNvPr>
          <p:cNvSpPr>
            <a:spLocks noGrp="1"/>
          </p:cNvSpPr>
          <p:nvPr>
            <p:ph type="title"/>
          </p:nvPr>
        </p:nvSpPr>
        <p:spPr/>
        <p:txBody>
          <a:bodyPr/>
          <a:lstStyle/>
          <a:p>
            <a:r>
              <a:rPr lang="nl-NL" dirty="0">
                <a:cs typeface="Calibri Light"/>
              </a:rPr>
              <a:t>                      </a:t>
            </a:r>
            <a:r>
              <a:rPr lang="nl-NL" dirty="0">
                <a:solidFill>
                  <a:schemeClr val="accent2"/>
                </a:solidFill>
                <a:cs typeface="Calibri Light"/>
              </a:rPr>
              <a:t>Bel 112 en haal </a:t>
            </a:r>
            <a:r>
              <a:rPr lang="nl-NL" dirty="0" err="1">
                <a:solidFill>
                  <a:schemeClr val="accent2"/>
                </a:solidFill>
                <a:cs typeface="Calibri Light"/>
              </a:rPr>
              <a:t>aed</a:t>
            </a:r>
            <a:r>
              <a:rPr lang="nl-NL" dirty="0">
                <a:solidFill>
                  <a:schemeClr val="accent2"/>
                </a:solidFill>
                <a:cs typeface="Calibri Light"/>
              </a:rPr>
              <a:t>.</a:t>
            </a:r>
            <a:endParaRPr lang="nl-NL" dirty="0">
              <a:solidFill>
                <a:schemeClr val="accent2"/>
              </a:solidFill>
            </a:endParaRPr>
          </a:p>
        </p:txBody>
      </p:sp>
      <p:sp>
        <p:nvSpPr>
          <p:cNvPr id="3" name="Tijdelijke aanduiding voor inhoud 2">
            <a:extLst>
              <a:ext uri="{FF2B5EF4-FFF2-40B4-BE49-F238E27FC236}">
                <a16:creationId xmlns:a16="http://schemas.microsoft.com/office/drawing/2014/main" id="{36059B8E-B6DA-426F-A03A-E440DA576E54}"/>
              </a:ext>
            </a:extLst>
          </p:cNvPr>
          <p:cNvSpPr>
            <a:spLocks noGrp="1"/>
          </p:cNvSpPr>
          <p:nvPr>
            <p:ph idx="1"/>
          </p:nvPr>
        </p:nvSpPr>
        <p:spPr/>
        <p:txBody>
          <a:bodyPr vert="horz" lIns="91440" tIns="45720" rIns="91440" bIns="45720" rtlCol="0" anchor="t">
            <a:normAutofit/>
          </a:bodyPr>
          <a:lstStyle/>
          <a:p>
            <a:pPr>
              <a:buFont typeface="Wingdings" panose="05000000000000000000" pitchFamily="2" charset="2"/>
              <a:buChar char="Ø"/>
            </a:pPr>
            <a:endParaRPr lang="nl-NL" dirty="0">
              <a:cs typeface="Calibri" panose="020F0502020204030204"/>
            </a:endParaRPr>
          </a:p>
          <a:p>
            <a:pPr>
              <a:buFont typeface="Wingdings" panose="05000000000000000000" pitchFamily="2" charset="2"/>
              <a:buChar char="Ø"/>
            </a:pPr>
            <a:r>
              <a:rPr lang="nl-NL" dirty="0">
                <a:cs typeface="Calibri" panose="020F0502020204030204"/>
              </a:rPr>
              <a:t>Als je hulp bij je hebt laat dan 112 bellen. Ben je alleen zet dan de telefoon op speaker!</a:t>
            </a:r>
          </a:p>
          <a:p>
            <a:pPr marL="0" indent="0">
              <a:buNone/>
            </a:pPr>
            <a:endParaRPr lang="nl-NL" dirty="0">
              <a:cs typeface="Calibri" panose="020F0502020204030204"/>
            </a:endParaRPr>
          </a:p>
          <a:p>
            <a:pPr>
              <a:buFont typeface="Wingdings" panose="05000000000000000000" pitchFamily="2" charset="2"/>
              <a:buChar char="Ø"/>
            </a:pPr>
            <a:r>
              <a:rPr lang="nl-NL" dirty="0">
                <a:cs typeface="Calibri" panose="020F0502020204030204"/>
              </a:rPr>
              <a:t>In de eerdere les hebben jullie al eens kunnen oefenen met het bellen van 112. Nu is het van belang dat je zegt dat het om een reanimatie gaat en mocht het een kind zijn dan moet je dit ook duidelijk zeggen!</a:t>
            </a:r>
          </a:p>
        </p:txBody>
      </p:sp>
      <p:pic>
        <p:nvPicPr>
          <p:cNvPr id="4" name="Afbeelding 4" descr="Afbeelding met tekening, teken, stoppen, geparkeerd&#10;&#10;Automatisch gegenereerde beschrijving">
            <a:extLst>
              <a:ext uri="{FF2B5EF4-FFF2-40B4-BE49-F238E27FC236}">
                <a16:creationId xmlns:a16="http://schemas.microsoft.com/office/drawing/2014/main" id="{1D0A4887-1350-4CDD-9A46-18DD29A213C2}"/>
              </a:ext>
            </a:extLst>
          </p:cNvPr>
          <p:cNvPicPr>
            <a:picLocks noChangeAspect="1"/>
          </p:cNvPicPr>
          <p:nvPr/>
        </p:nvPicPr>
        <p:blipFill>
          <a:blip r:embed="rId2"/>
          <a:stretch>
            <a:fillRect/>
          </a:stretch>
        </p:blipFill>
        <p:spPr>
          <a:xfrm>
            <a:off x="6617738" y="3892186"/>
            <a:ext cx="2066925" cy="2209800"/>
          </a:xfrm>
          <a:prstGeom prst="rect">
            <a:avLst/>
          </a:prstGeom>
        </p:spPr>
      </p:pic>
      <p:pic>
        <p:nvPicPr>
          <p:cNvPr id="5" name="Afbeelding 5" descr="Afbeelding met persoon, vasthouden, binnen, mobiele telefoon&#10;&#10;Automatisch gegenereerde beschrijving">
            <a:extLst>
              <a:ext uri="{FF2B5EF4-FFF2-40B4-BE49-F238E27FC236}">
                <a16:creationId xmlns:a16="http://schemas.microsoft.com/office/drawing/2014/main" id="{FF45957A-41F7-4BB2-936C-B0F2D6F007AB}"/>
              </a:ext>
            </a:extLst>
          </p:cNvPr>
          <p:cNvPicPr>
            <a:picLocks noChangeAspect="1"/>
          </p:cNvPicPr>
          <p:nvPr/>
        </p:nvPicPr>
        <p:blipFill>
          <a:blip r:embed="rId3"/>
          <a:stretch>
            <a:fillRect/>
          </a:stretch>
        </p:blipFill>
        <p:spPr>
          <a:xfrm>
            <a:off x="8858134" y="3949336"/>
            <a:ext cx="2124075" cy="2152650"/>
          </a:xfrm>
          <a:prstGeom prst="rect">
            <a:avLst/>
          </a:prstGeom>
        </p:spPr>
      </p:pic>
    </p:spTree>
    <p:extLst>
      <p:ext uri="{BB962C8B-B14F-4D97-AF65-F5344CB8AC3E}">
        <p14:creationId xmlns:p14="http://schemas.microsoft.com/office/powerpoint/2010/main" val="3892444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7118E-0691-4674-9C15-4422C0ED3DDE}"/>
              </a:ext>
            </a:extLst>
          </p:cNvPr>
          <p:cNvSpPr>
            <a:spLocks noGrp="1"/>
          </p:cNvSpPr>
          <p:nvPr>
            <p:ph type="title"/>
          </p:nvPr>
        </p:nvSpPr>
        <p:spPr/>
        <p:txBody>
          <a:bodyPr/>
          <a:lstStyle/>
          <a:p>
            <a:r>
              <a:rPr lang="nl-NL" dirty="0">
                <a:solidFill>
                  <a:schemeClr val="accent2"/>
                </a:solidFill>
                <a:cs typeface="Calibri Light"/>
              </a:rPr>
              <a:t>                                    A.E.D.</a:t>
            </a:r>
            <a:endParaRPr lang="nl-NL" dirty="0">
              <a:solidFill>
                <a:schemeClr val="accent2"/>
              </a:solidFill>
            </a:endParaRPr>
          </a:p>
        </p:txBody>
      </p:sp>
      <p:sp>
        <p:nvSpPr>
          <p:cNvPr id="3" name="Tijdelijke aanduiding voor inhoud 2">
            <a:extLst>
              <a:ext uri="{FF2B5EF4-FFF2-40B4-BE49-F238E27FC236}">
                <a16:creationId xmlns:a16="http://schemas.microsoft.com/office/drawing/2014/main" id="{9FF2BA9F-90EA-482E-87DB-34A8EE37CEF8}"/>
              </a:ext>
            </a:extLst>
          </p:cNvPr>
          <p:cNvSpPr>
            <a:spLocks noGrp="1"/>
          </p:cNvSpPr>
          <p:nvPr>
            <p:ph idx="1"/>
          </p:nvPr>
        </p:nvSpPr>
        <p:spPr/>
        <p:txBody>
          <a:bodyPr vert="horz" lIns="91440" tIns="45720" rIns="91440" bIns="45720" rtlCol="0" anchor="t">
            <a:normAutofit/>
          </a:bodyPr>
          <a:lstStyle/>
          <a:p>
            <a:pPr>
              <a:buFont typeface="Wingdings" panose="05000000000000000000" pitchFamily="2" charset="2"/>
              <a:buChar char="Ø"/>
            </a:pPr>
            <a:endParaRPr lang="nl-NL" dirty="0">
              <a:cs typeface="Calibri" panose="020F0502020204030204"/>
            </a:endParaRPr>
          </a:p>
          <a:p>
            <a:pPr>
              <a:buFont typeface="Wingdings" panose="05000000000000000000" pitchFamily="2" charset="2"/>
              <a:buChar char="Ø"/>
            </a:pPr>
            <a:r>
              <a:rPr lang="nl-NL" dirty="0">
                <a:cs typeface="Calibri" panose="020F0502020204030204"/>
              </a:rPr>
              <a:t>Een </a:t>
            </a:r>
            <a:r>
              <a:rPr lang="nl-NL" dirty="0" err="1">
                <a:cs typeface="Calibri" panose="020F0502020204030204"/>
              </a:rPr>
              <a:t>aed</a:t>
            </a:r>
            <a:r>
              <a:rPr lang="nl-NL" dirty="0">
                <a:cs typeface="Calibri" panose="020F0502020204030204"/>
              </a:rPr>
              <a:t> is een goed hulpmiddel bij een reanimatie die de kans op overleven veel groter maakt. Als er een </a:t>
            </a:r>
            <a:r>
              <a:rPr lang="nl-NL" dirty="0" err="1">
                <a:cs typeface="Calibri" panose="020F0502020204030204"/>
              </a:rPr>
              <a:t>aed</a:t>
            </a:r>
            <a:r>
              <a:rPr lang="nl-NL" dirty="0">
                <a:cs typeface="Calibri" panose="020F0502020204030204"/>
              </a:rPr>
              <a:t> in de beurt is kan je hem zelf halen zo niet vraag dan je hulp om de </a:t>
            </a:r>
            <a:r>
              <a:rPr lang="nl-NL" dirty="0" err="1">
                <a:cs typeface="Calibri" panose="020F0502020204030204"/>
              </a:rPr>
              <a:t>aed</a:t>
            </a:r>
            <a:r>
              <a:rPr lang="nl-NL" dirty="0">
                <a:cs typeface="Calibri" panose="020F0502020204030204"/>
              </a:rPr>
              <a:t> te gaan halen en terug te komen. </a:t>
            </a:r>
          </a:p>
          <a:p>
            <a:pPr>
              <a:buFont typeface="Wingdings" panose="05000000000000000000" pitchFamily="2" charset="2"/>
              <a:buChar char="Ø"/>
            </a:pPr>
            <a:r>
              <a:rPr lang="nl-NL" dirty="0">
                <a:cs typeface="Calibri" panose="020F0502020204030204"/>
              </a:rPr>
              <a:t>Een </a:t>
            </a:r>
            <a:r>
              <a:rPr lang="nl-NL" dirty="0" err="1">
                <a:cs typeface="Calibri" panose="020F0502020204030204"/>
              </a:rPr>
              <a:t>aed</a:t>
            </a:r>
            <a:r>
              <a:rPr lang="nl-NL" dirty="0">
                <a:cs typeface="Calibri" panose="020F0502020204030204"/>
              </a:rPr>
              <a:t> kun je ook gebruiken bij een kinderreanimatie. </a:t>
            </a:r>
          </a:p>
          <a:p>
            <a:pPr>
              <a:buFont typeface="Wingdings" panose="05000000000000000000" pitchFamily="2" charset="2"/>
              <a:buChar char="Ø"/>
            </a:pPr>
            <a:r>
              <a:rPr lang="nl-NL" dirty="0">
                <a:cs typeface="Calibri" panose="020F0502020204030204"/>
              </a:rPr>
              <a:t>De docent zal verdere toelichting geven op de </a:t>
            </a:r>
            <a:r>
              <a:rPr lang="nl-NL" dirty="0" err="1">
                <a:cs typeface="Calibri" panose="020F0502020204030204"/>
              </a:rPr>
              <a:t>aed</a:t>
            </a:r>
            <a:r>
              <a:rPr lang="nl-NL" dirty="0">
                <a:cs typeface="Calibri" panose="020F0502020204030204"/>
              </a:rPr>
              <a:t>.</a:t>
            </a:r>
          </a:p>
          <a:p>
            <a:pPr>
              <a:buFont typeface="Wingdings" panose="05000000000000000000" pitchFamily="2" charset="2"/>
              <a:buChar char="Ø"/>
            </a:pPr>
            <a:r>
              <a:rPr lang="nl-NL" dirty="0">
                <a:cs typeface="Calibri" panose="020F0502020204030204"/>
              </a:rPr>
              <a:t>Hoe het werkt kun je zien op:</a:t>
            </a:r>
          </a:p>
          <a:p>
            <a:pPr>
              <a:buFont typeface="Wingdings" panose="05000000000000000000" pitchFamily="2" charset="2"/>
              <a:buChar char="Ø"/>
            </a:pPr>
            <a:r>
              <a:rPr lang="nl-NL" dirty="0">
                <a:ea typeface="+mn-lt"/>
                <a:cs typeface="+mn-lt"/>
              </a:rPr>
              <a:t>https://youtu.be/6UODJBPia6I</a:t>
            </a:r>
            <a:endParaRPr lang="nl-NL" dirty="0"/>
          </a:p>
        </p:txBody>
      </p:sp>
    </p:spTree>
    <p:extLst>
      <p:ext uri="{BB962C8B-B14F-4D97-AF65-F5344CB8AC3E}">
        <p14:creationId xmlns:p14="http://schemas.microsoft.com/office/powerpoint/2010/main" val="2911007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DEB45A-B2CF-46AF-B47A-5AC1C84B1D41}"/>
              </a:ext>
            </a:extLst>
          </p:cNvPr>
          <p:cNvSpPr>
            <a:spLocks noGrp="1"/>
          </p:cNvSpPr>
          <p:nvPr>
            <p:ph type="title"/>
          </p:nvPr>
        </p:nvSpPr>
        <p:spPr/>
        <p:txBody>
          <a:bodyPr/>
          <a:lstStyle/>
          <a:p>
            <a:r>
              <a:rPr lang="nl-NL" dirty="0">
                <a:solidFill>
                  <a:schemeClr val="accent2"/>
                </a:solidFill>
                <a:cs typeface="Calibri Light"/>
              </a:rPr>
              <a:t>                    30 borstcompressie 's.</a:t>
            </a:r>
            <a:endParaRPr lang="nl-NL" dirty="0">
              <a:solidFill>
                <a:schemeClr val="accent2"/>
              </a:solidFill>
            </a:endParaRPr>
          </a:p>
        </p:txBody>
      </p:sp>
      <p:sp>
        <p:nvSpPr>
          <p:cNvPr id="3" name="Tijdelijke aanduiding voor inhoud 2">
            <a:extLst>
              <a:ext uri="{FF2B5EF4-FFF2-40B4-BE49-F238E27FC236}">
                <a16:creationId xmlns:a16="http://schemas.microsoft.com/office/drawing/2014/main" id="{F71CA3C9-1479-4A3C-B2BD-5ACD04734A8A}"/>
              </a:ext>
            </a:extLst>
          </p:cNvPr>
          <p:cNvSpPr>
            <a:spLocks noGrp="1"/>
          </p:cNvSpPr>
          <p:nvPr>
            <p:ph idx="1"/>
          </p:nvPr>
        </p:nvSpPr>
        <p:spPr>
          <a:xfrm>
            <a:off x="1287262" y="1878981"/>
            <a:ext cx="9868418" cy="4184467"/>
          </a:xfrm>
        </p:spPr>
        <p:txBody>
          <a:bodyPr vert="horz" lIns="91440" tIns="45720" rIns="91440" bIns="45720" rtlCol="0" anchor="t">
            <a:normAutofit/>
          </a:bodyPr>
          <a:lstStyle/>
          <a:p>
            <a:pPr>
              <a:buFont typeface="Wingdings" panose="05000000000000000000" pitchFamily="2" charset="2"/>
              <a:buChar char="Ø"/>
            </a:pPr>
            <a:endParaRPr lang="nl-NL" dirty="0">
              <a:cs typeface="Calibri" panose="020F0502020204030204"/>
            </a:endParaRPr>
          </a:p>
          <a:p>
            <a:pPr>
              <a:buFont typeface="Wingdings" panose="05000000000000000000" pitchFamily="2" charset="2"/>
              <a:buChar char="Ø"/>
            </a:pPr>
            <a:r>
              <a:rPr lang="nl-NL" dirty="0">
                <a:cs typeface="Calibri" panose="020F0502020204030204"/>
              </a:rPr>
              <a:t>Je start de reanimatie met het geven van 30 borstcompressie 's bij je cliënt.</a:t>
            </a:r>
            <a:endParaRPr lang="nl-NL" dirty="0"/>
          </a:p>
          <a:p>
            <a:pPr>
              <a:buFont typeface="Wingdings" panose="05000000000000000000" pitchFamily="2" charset="2"/>
              <a:buChar char="Ø"/>
            </a:pPr>
            <a:r>
              <a:rPr lang="nl-NL" dirty="0">
                <a:cs typeface="Calibri" panose="020F0502020204030204"/>
              </a:rPr>
              <a:t>Om de plaats te bepalen neem je de lijn tussen de oksels.</a:t>
            </a:r>
          </a:p>
          <a:p>
            <a:pPr>
              <a:buFont typeface="Wingdings" panose="05000000000000000000" pitchFamily="2" charset="2"/>
              <a:buChar char="Ø"/>
            </a:pPr>
            <a:r>
              <a:rPr lang="nl-NL" dirty="0">
                <a:cs typeface="Calibri" panose="020F0502020204030204"/>
              </a:rPr>
              <a:t>Je duwt de borstkas voor 1/3 in. Terwijl jij recht boven de client zit met je romp.</a:t>
            </a:r>
          </a:p>
          <a:p>
            <a:pPr>
              <a:buFont typeface="Wingdings" panose="05000000000000000000" pitchFamily="2" charset="2"/>
              <a:buChar char="Ø"/>
            </a:pPr>
            <a:r>
              <a:rPr lang="nl-NL" dirty="0">
                <a:cs typeface="Calibri" panose="020F0502020204030204"/>
              </a:rPr>
              <a:t>de docent laat twee manieren zien hoe je je handen moet houden.</a:t>
            </a:r>
          </a:p>
          <a:p>
            <a:pPr>
              <a:buFont typeface="Wingdings" panose="05000000000000000000" pitchFamily="2" charset="2"/>
              <a:buChar char="Ø"/>
            </a:pPr>
            <a:r>
              <a:rPr lang="nl-NL" dirty="0">
                <a:cs typeface="Calibri" panose="020F0502020204030204"/>
              </a:rPr>
              <a:t>100 keer per minuut. ( welk liedje ook al weer?)</a:t>
            </a:r>
          </a:p>
        </p:txBody>
      </p:sp>
      <p:pic>
        <p:nvPicPr>
          <p:cNvPr id="4" name="Afbeelding 4" descr="Afbeelding met tekening&#10;&#10;Automatisch gegenereerde beschrijving">
            <a:extLst>
              <a:ext uri="{FF2B5EF4-FFF2-40B4-BE49-F238E27FC236}">
                <a16:creationId xmlns:a16="http://schemas.microsoft.com/office/drawing/2014/main" id="{D3979118-F55F-452E-A39C-18CE2FBBAD98}"/>
              </a:ext>
            </a:extLst>
          </p:cNvPr>
          <p:cNvPicPr>
            <a:picLocks noChangeAspect="1"/>
          </p:cNvPicPr>
          <p:nvPr/>
        </p:nvPicPr>
        <p:blipFill>
          <a:blip r:embed="rId2"/>
          <a:stretch>
            <a:fillRect/>
          </a:stretch>
        </p:blipFill>
        <p:spPr>
          <a:xfrm>
            <a:off x="8837813" y="3749744"/>
            <a:ext cx="2066925" cy="2209800"/>
          </a:xfrm>
          <a:prstGeom prst="rect">
            <a:avLst/>
          </a:prstGeom>
        </p:spPr>
      </p:pic>
    </p:spTree>
    <p:extLst>
      <p:ext uri="{BB962C8B-B14F-4D97-AF65-F5344CB8AC3E}">
        <p14:creationId xmlns:p14="http://schemas.microsoft.com/office/powerpoint/2010/main" val="3408798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7CF964-DD64-458E-A505-17793ACC1613}"/>
              </a:ext>
            </a:extLst>
          </p:cNvPr>
          <p:cNvSpPr>
            <a:spLocks noGrp="1"/>
          </p:cNvSpPr>
          <p:nvPr>
            <p:ph type="title"/>
          </p:nvPr>
        </p:nvSpPr>
        <p:spPr/>
        <p:txBody>
          <a:bodyPr/>
          <a:lstStyle/>
          <a:p>
            <a:r>
              <a:rPr lang="nl-NL" dirty="0">
                <a:cs typeface="Calibri Light"/>
              </a:rPr>
              <a:t>                        </a:t>
            </a:r>
            <a:r>
              <a:rPr lang="nl-NL" dirty="0">
                <a:solidFill>
                  <a:schemeClr val="accent2"/>
                </a:solidFill>
                <a:cs typeface="Calibri Light"/>
              </a:rPr>
              <a:t>  2 beademingen.</a:t>
            </a:r>
            <a:endParaRPr lang="nl-NL" dirty="0">
              <a:solidFill>
                <a:schemeClr val="accent2"/>
              </a:solidFill>
            </a:endParaRPr>
          </a:p>
        </p:txBody>
      </p:sp>
      <p:sp>
        <p:nvSpPr>
          <p:cNvPr id="3" name="Tijdelijke aanduiding voor inhoud 2">
            <a:extLst>
              <a:ext uri="{FF2B5EF4-FFF2-40B4-BE49-F238E27FC236}">
                <a16:creationId xmlns:a16="http://schemas.microsoft.com/office/drawing/2014/main" id="{50C436FF-E1DD-4384-990E-A8F84657D033}"/>
              </a:ext>
            </a:extLst>
          </p:cNvPr>
          <p:cNvSpPr>
            <a:spLocks noGrp="1"/>
          </p:cNvSpPr>
          <p:nvPr>
            <p:ph idx="1"/>
          </p:nvPr>
        </p:nvSpPr>
        <p:spPr/>
        <p:txBody>
          <a:bodyPr vert="horz" lIns="91440" tIns="45720" rIns="91440" bIns="45720" rtlCol="0" anchor="t">
            <a:normAutofit/>
          </a:bodyPr>
          <a:lstStyle/>
          <a:p>
            <a:pPr>
              <a:buFont typeface="Wingdings" panose="05000000000000000000" pitchFamily="2" charset="2"/>
              <a:buChar char="Ø"/>
            </a:pPr>
            <a:r>
              <a:rPr lang="nl-NL" dirty="0">
                <a:cs typeface="Calibri" panose="020F0502020204030204"/>
              </a:rPr>
              <a:t>Om je client te kunnen beademen zul je weer de luchtweg open moeten maken! Hoe doe je dit ook al weer?</a:t>
            </a:r>
          </a:p>
          <a:p>
            <a:pPr>
              <a:buFont typeface="Wingdings" panose="05000000000000000000" pitchFamily="2" charset="2"/>
              <a:buChar char="Ø"/>
            </a:pPr>
            <a:endParaRPr lang="nl-NL" dirty="0">
              <a:cs typeface="Calibri" panose="020F0502020204030204"/>
            </a:endParaRPr>
          </a:p>
          <a:p>
            <a:pPr>
              <a:buFont typeface="Wingdings" panose="05000000000000000000" pitchFamily="2" charset="2"/>
              <a:buChar char="Ø"/>
            </a:pPr>
            <a:endParaRPr lang="nl-NL" dirty="0">
              <a:cs typeface="Calibri" panose="020F0502020204030204"/>
            </a:endParaRPr>
          </a:p>
          <a:p>
            <a:pPr>
              <a:buFont typeface="Wingdings" panose="05000000000000000000" pitchFamily="2" charset="2"/>
              <a:buChar char="Ø"/>
            </a:pPr>
            <a:r>
              <a:rPr lang="nl-NL" dirty="0">
                <a:cs typeface="Calibri" panose="020F0502020204030204"/>
              </a:rPr>
              <a:t>Je geeft twee beademingen achter elkaar aan.</a:t>
            </a:r>
          </a:p>
          <a:p>
            <a:pPr>
              <a:buFont typeface="Wingdings" panose="05000000000000000000" pitchFamily="2" charset="2"/>
              <a:buChar char="Ø"/>
            </a:pPr>
            <a:r>
              <a:rPr lang="nl-NL" dirty="0">
                <a:cs typeface="Calibri" panose="020F0502020204030204"/>
              </a:rPr>
              <a:t>Hiervoor heb je maximaal 10 seconden!</a:t>
            </a:r>
          </a:p>
          <a:p>
            <a:pPr marL="0" indent="0">
              <a:buNone/>
            </a:pPr>
            <a:endParaRPr lang="nl-NL" dirty="0" err="1">
              <a:cs typeface="Calibri" panose="020F0502020204030204"/>
            </a:endParaRPr>
          </a:p>
        </p:txBody>
      </p:sp>
      <p:pic>
        <p:nvPicPr>
          <p:cNvPr id="4" name="Afbeelding 4" descr="Afbeelding met tekening&#10;&#10;Automatisch gegenereerde beschrijving">
            <a:extLst>
              <a:ext uri="{FF2B5EF4-FFF2-40B4-BE49-F238E27FC236}">
                <a16:creationId xmlns:a16="http://schemas.microsoft.com/office/drawing/2014/main" id="{975E9D7D-9300-4890-9421-42515C0FA9CE}"/>
              </a:ext>
            </a:extLst>
          </p:cNvPr>
          <p:cNvPicPr>
            <a:picLocks noChangeAspect="1"/>
          </p:cNvPicPr>
          <p:nvPr/>
        </p:nvPicPr>
        <p:blipFill>
          <a:blip r:embed="rId2"/>
          <a:stretch>
            <a:fillRect/>
          </a:stretch>
        </p:blipFill>
        <p:spPr>
          <a:xfrm>
            <a:off x="8130822" y="2584914"/>
            <a:ext cx="2533650" cy="1800225"/>
          </a:xfrm>
          <a:prstGeom prst="rect">
            <a:avLst/>
          </a:prstGeom>
        </p:spPr>
      </p:pic>
    </p:spTree>
    <p:extLst>
      <p:ext uri="{BB962C8B-B14F-4D97-AF65-F5344CB8AC3E}">
        <p14:creationId xmlns:p14="http://schemas.microsoft.com/office/powerpoint/2010/main" val="326077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56D99D-D1AF-456B-9521-F1032C4892F6}"/>
              </a:ext>
            </a:extLst>
          </p:cNvPr>
          <p:cNvSpPr>
            <a:spLocks noGrp="1"/>
          </p:cNvSpPr>
          <p:nvPr>
            <p:ph type="title"/>
          </p:nvPr>
        </p:nvSpPr>
        <p:spPr/>
        <p:txBody>
          <a:bodyPr/>
          <a:lstStyle/>
          <a:p>
            <a:r>
              <a:rPr lang="nl-NL" dirty="0">
                <a:cs typeface="Calibri Light"/>
              </a:rPr>
              <a:t>                               </a:t>
            </a:r>
            <a:r>
              <a:rPr lang="nl-NL" dirty="0">
                <a:solidFill>
                  <a:schemeClr val="accent2"/>
                </a:solidFill>
                <a:cs typeface="Calibri Light"/>
              </a:rPr>
              <a:t>Beademing</a:t>
            </a:r>
            <a:endParaRPr lang="nl-NL" dirty="0">
              <a:solidFill>
                <a:schemeClr val="accent2"/>
              </a:solidFill>
            </a:endParaRPr>
          </a:p>
        </p:txBody>
      </p:sp>
      <p:sp>
        <p:nvSpPr>
          <p:cNvPr id="3" name="Tijdelijke aanduiding voor inhoud 2">
            <a:extLst>
              <a:ext uri="{FF2B5EF4-FFF2-40B4-BE49-F238E27FC236}">
                <a16:creationId xmlns:a16="http://schemas.microsoft.com/office/drawing/2014/main" id="{DF669FFF-2128-45B1-AA50-73005128E139}"/>
              </a:ext>
            </a:extLst>
          </p:cNvPr>
          <p:cNvSpPr>
            <a:spLocks noGrp="1"/>
          </p:cNvSpPr>
          <p:nvPr>
            <p:ph idx="1"/>
          </p:nvPr>
        </p:nvSpPr>
        <p:spPr/>
        <p:txBody>
          <a:bodyPr vert="horz" lIns="91440" tIns="45720" rIns="91440" bIns="45720" rtlCol="0" anchor="t">
            <a:normAutofit/>
          </a:bodyPr>
          <a:lstStyle/>
          <a:p>
            <a:pPr marL="0" indent="0">
              <a:buNone/>
            </a:pPr>
            <a:endParaRPr lang="nl-NL" dirty="0">
              <a:cs typeface="Calibri"/>
            </a:endParaRPr>
          </a:p>
          <a:p>
            <a:pPr marL="0" indent="0">
              <a:buNone/>
            </a:pPr>
            <a:endParaRPr lang="nl-NL" dirty="0">
              <a:cs typeface="Calibri"/>
            </a:endParaRPr>
          </a:p>
          <a:p>
            <a:pPr>
              <a:buFont typeface="Wingdings" panose="05000000000000000000" pitchFamily="2" charset="2"/>
              <a:buChar char="Ø"/>
            </a:pPr>
            <a:r>
              <a:rPr lang="nl-NL" dirty="0">
                <a:cs typeface="Calibri"/>
              </a:rPr>
              <a:t>De docent gaat met jullie in gesprek over het wel of niet beademen van jouw cliënt of slachtoffer.</a:t>
            </a:r>
            <a:endParaRPr lang="nl-NL" dirty="0"/>
          </a:p>
          <a:p>
            <a:pPr>
              <a:buFont typeface="Wingdings" panose="05000000000000000000" pitchFamily="2" charset="2"/>
              <a:buChar char="Ø"/>
            </a:pPr>
            <a:r>
              <a:rPr lang="nl-NL" dirty="0">
                <a:cs typeface="Calibri"/>
              </a:rPr>
              <a:t>Ook zal de docent toelichten wat je doet wanneer beademen niet lukt bij je cliënt of slachtoffer.</a:t>
            </a:r>
          </a:p>
        </p:txBody>
      </p:sp>
    </p:spTree>
    <p:extLst>
      <p:ext uri="{BB962C8B-B14F-4D97-AF65-F5344CB8AC3E}">
        <p14:creationId xmlns:p14="http://schemas.microsoft.com/office/powerpoint/2010/main" val="942782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A30639-C47D-485B-B41E-57A52D47153F}"/>
              </a:ext>
            </a:extLst>
          </p:cNvPr>
          <p:cNvSpPr>
            <a:spLocks noGrp="1"/>
          </p:cNvSpPr>
          <p:nvPr>
            <p:ph type="title"/>
          </p:nvPr>
        </p:nvSpPr>
        <p:spPr/>
        <p:txBody>
          <a:bodyPr/>
          <a:lstStyle/>
          <a:p>
            <a:r>
              <a:rPr lang="nl-NL" dirty="0">
                <a:cs typeface="Calibri Light"/>
              </a:rPr>
              <a:t>               </a:t>
            </a:r>
            <a:r>
              <a:rPr lang="nl-NL" dirty="0">
                <a:solidFill>
                  <a:schemeClr val="accent2"/>
                </a:solidFill>
                <a:cs typeface="Calibri Light"/>
              </a:rPr>
              <a:t>Wanneer mag je stoppen?</a:t>
            </a:r>
            <a:endParaRPr lang="nl-NL" dirty="0">
              <a:solidFill>
                <a:schemeClr val="accent2"/>
              </a:solidFill>
            </a:endParaRPr>
          </a:p>
        </p:txBody>
      </p:sp>
      <p:sp>
        <p:nvSpPr>
          <p:cNvPr id="3" name="Tijdelijke aanduiding voor inhoud 2">
            <a:extLst>
              <a:ext uri="{FF2B5EF4-FFF2-40B4-BE49-F238E27FC236}">
                <a16:creationId xmlns:a16="http://schemas.microsoft.com/office/drawing/2014/main" id="{82D421B0-F289-475D-B09B-09B7C69A2EE1}"/>
              </a:ext>
            </a:extLst>
          </p:cNvPr>
          <p:cNvSpPr>
            <a:spLocks noGrp="1"/>
          </p:cNvSpPr>
          <p:nvPr>
            <p:ph idx="1"/>
          </p:nvPr>
        </p:nvSpPr>
        <p:spPr>
          <a:xfrm>
            <a:off x="1097280" y="1845734"/>
            <a:ext cx="10058400" cy="4404146"/>
          </a:xfrm>
        </p:spPr>
        <p:txBody>
          <a:bodyPr vert="horz" lIns="91440" tIns="45720" rIns="91440" bIns="45720" rtlCol="0" anchor="t">
            <a:normAutofit lnSpcReduction="10000"/>
          </a:bodyPr>
          <a:lstStyle/>
          <a:p>
            <a:pPr>
              <a:buFont typeface="Wingdings" panose="05000000000000000000" pitchFamily="2" charset="2"/>
              <a:buChar char="Ø"/>
            </a:pPr>
            <a:r>
              <a:rPr lang="nl-NL" dirty="0">
                <a:cs typeface="Calibri" panose="020F0502020204030204"/>
              </a:rPr>
              <a:t>Je kunt in een aantal gevallen stoppen met reanimeren:</a:t>
            </a:r>
          </a:p>
          <a:p>
            <a:pPr>
              <a:buFont typeface="Wingdings" panose="05000000000000000000" pitchFamily="2" charset="2"/>
              <a:buChar char="Ø"/>
            </a:pPr>
            <a:r>
              <a:rPr lang="nl-NL" dirty="0">
                <a:cs typeface="Calibri" panose="020F0502020204030204"/>
              </a:rPr>
              <a:t> De client of slachtoffer reageert op je.</a:t>
            </a:r>
          </a:p>
          <a:p>
            <a:pPr>
              <a:buFont typeface="Wingdings" panose="05000000000000000000" pitchFamily="2" charset="2"/>
              <a:buChar char="Ø"/>
            </a:pPr>
            <a:r>
              <a:rPr lang="nl-NL" dirty="0">
                <a:cs typeface="Calibri" panose="020F0502020204030204"/>
              </a:rPr>
              <a:t> De ambulance zegt dat jij mag stoppen en nemen het dan over.</a:t>
            </a:r>
          </a:p>
          <a:p>
            <a:pPr>
              <a:buFont typeface="Wingdings" panose="05000000000000000000" pitchFamily="2" charset="2"/>
              <a:buChar char="Ø"/>
            </a:pPr>
            <a:r>
              <a:rPr lang="nl-NL" dirty="0">
                <a:cs typeface="Calibri" panose="020F0502020204030204"/>
              </a:rPr>
              <a:t> De behandelend arts zegt dat je mag/moet stoppen.</a:t>
            </a:r>
          </a:p>
          <a:p>
            <a:pPr>
              <a:buFont typeface="Wingdings" panose="05000000000000000000" pitchFamily="2" charset="2"/>
              <a:buChar char="Ø"/>
            </a:pPr>
            <a:r>
              <a:rPr lang="nl-NL" dirty="0">
                <a:cs typeface="Calibri" panose="020F0502020204030204"/>
              </a:rPr>
              <a:t> Je raakt zelf in gevaar of uitgeput (eigen veiligheid).</a:t>
            </a:r>
          </a:p>
          <a:p>
            <a:pPr marL="0" indent="0">
              <a:buNone/>
            </a:pPr>
            <a:endParaRPr lang="nl-NL" dirty="0">
              <a:cs typeface="Calibri" panose="020F0502020204030204"/>
            </a:endParaRPr>
          </a:p>
          <a:p>
            <a:pPr>
              <a:buFont typeface="Wingdings" panose="05000000000000000000" pitchFamily="2" charset="2"/>
              <a:buChar char="Ø"/>
            </a:pPr>
            <a:r>
              <a:rPr lang="nl-NL" dirty="0">
                <a:cs typeface="Calibri" panose="020F0502020204030204"/>
              </a:rPr>
              <a:t>Dus </a:t>
            </a:r>
            <a:r>
              <a:rPr lang="nl-NL" u="sng" dirty="0">
                <a:cs typeface="Calibri" panose="020F0502020204030204"/>
              </a:rPr>
              <a:t>NIET</a:t>
            </a:r>
            <a:r>
              <a:rPr lang="nl-NL" dirty="0">
                <a:cs typeface="Calibri" panose="020F0502020204030204"/>
              </a:rPr>
              <a:t> bij:</a:t>
            </a:r>
          </a:p>
          <a:p>
            <a:pPr>
              <a:buFont typeface="Wingdings" panose="05000000000000000000" pitchFamily="2" charset="2"/>
              <a:buChar char="Ø"/>
            </a:pPr>
            <a:r>
              <a:rPr lang="nl-NL" dirty="0">
                <a:cs typeface="Calibri" panose="020F0502020204030204"/>
              </a:rPr>
              <a:t> reanimatie verklaring of familie zegt deze te hebben.</a:t>
            </a:r>
          </a:p>
          <a:p>
            <a:pPr>
              <a:buFont typeface="Wingdings" panose="05000000000000000000" pitchFamily="2" charset="2"/>
              <a:buChar char="Ø"/>
            </a:pPr>
            <a:r>
              <a:rPr lang="nl-NL" dirty="0">
                <a:cs typeface="Calibri" panose="020F0502020204030204"/>
              </a:rPr>
              <a:t> niet reanimeren ketting.</a:t>
            </a:r>
          </a:p>
          <a:p>
            <a:pPr>
              <a:buFont typeface="Wingdings" panose="05000000000000000000" pitchFamily="2" charset="2"/>
              <a:buChar char="Ø"/>
            </a:pPr>
            <a:r>
              <a:rPr lang="nl-NL" dirty="0">
                <a:cs typeface="Calibri" panose="020F0502020204030204"/>
              </a:rPr>
              <a:t> niet reanimeren tatoeage. </a:t>
            </a:r>
          </a:p>
        </p:txBody>
      </p:sp>
    </p:spTree>
    <p:extLst>
      <p:ext uri="{BB962C8B-B14F-4D97-AF65-F5344CB8AC3E}">
        <p14:creationId xmlns:p14="http://schemas.microsoft.com/office/powerpoint/2010/main" val="607706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06D1D6-C3CD-40D3-976E-690E998145F9}"/>
              </a:ext>
            </a:extLst>
          </p:cNvPr>
          <p:cNvSpPr>
            <a:spLocks noGrp="1"/>
          </p:cNvSpPr>
          <p:nvPr>
            <p:ph type="title"/>
          </p:nvPr>
        </p:nvSpPr>
        <p:spPr/>
        <p:txBody>
          <a:bodyPr/>
          <a:lstStyle/>
          <a:p>
            <a:r>
              <a:rPr lang="nl-NL" dirty="0">
                <a:cs typeface="Calibri Light"/>
              </a:rPr>
              <a:t>                            </a:t>
            </a:r>
            <a:r>
              <a:rPr lang="nl-NL" dirty="0">
                <a:solidFill>
                  <a:schemeClr val="accent2"/>
                </a:solidFill>
                <a:cs typeface="Calibri Light"/>
              </a:rPr>
              <a:t> Samenvattend </a:t>
            </a:r>
            <a:endParaRPr lang="nl-NL" dirty="0">
              <a:solidFill>
                <a:schemeClr val="accent2"/>
              </a:solidFill>
            </a:endParaRPr>
          </a:p>
        </p:txBody>
      </p:sp>
      <p:sp>
        <p:nvSpPr>
          <p:cNvPr id="3" name="Tijdelijke aanduiding voor inhoud 2">
            <a:extLst>
              <a:ext uri="{FF2B5EF4-FFF2-40B4-BE49-F238E27FC236}">
                <a16:creationId xmlns:a16="http://schemas.microsoft.com/office/drawing/2014/main" id="{A9618673-EA0F-44C2-A9AD-E7C4CFD83CE1}"/>
              </a:ext>
            </a:extLst>
          </p:cNvPr>
          <p:cNvSpPr>
            <a:spLocks noGrp="1"/>
          </p:cNvSpPr>
          <p:nvPr>
            <p:ph idx="1"/>
          </p:nvPr>
        </p:nvSpPr>
        <p:spPr/>
        <p:txBody>
          <a:bodyPr vert="horz" lIns="91440" tIns="45720" rIns="91440" bIns="45720" rtlCol="0" anchor="t">
            <a:normAutofit/>
          </a:bodyPr>
          <a:lstStyle/>
          <a:p>
            <a:pPr>
              <a:buFont typeface="Wingdings" panose="05000000000000000000" pitchFamily="2" charset="2"/>
              <a:buChar char="Ø"/>
            </a:pPr>
            <a:r>
              <a:rPr lang="nl-NL" dirty="0">
                <a:cs typeface="Calibri" panose="020F0502020204030204"/>
              </a:rPr>
              <a:t>Jullie hebben nu geleerd wat de basisprincipes van een reanimatie zijn.</a:t>
            </a:r>
            <a:endParaRPr lang="nl-NL" dirty="0"/>
          </a:p>
          <a:p>
            <a:pPr>
              <a:buFont typeface="Wingdings" panose="05000000000000000000" pitchFamily="2" charset="2"/>
              <a:buChar char="Ø"/>
            </a:pPr>
            <a:r>
              <a:rPr lang="nl-NL" dirty="0">
                <a:cs typeface="Calibri" panose="020F0502020204030204"/>
              </a:rPr>
              <a:t>Het is </a:t>
            </a:r>
            <a:r>
              <a:rPr lang="nl-NL" u="sng" dirty="0">
                <a:cs typeface="Calibri" panose="020F0502020204030204"/>
              </a:rPr>
              <a:t>geen</a:t>
            </a:r>
            <a:r>
              <a:rPr lang="nl-NL" dirty="0">
                <a:cs typeface="Calibri" panose="020F0502020204030204"/>
              </a:rPr>
              <a:t> reanimatie cursus of een vervanging hiervan! Mocht er iemand bij je zijn die meer ervaring heeft met reanimeren laat deze persoon het dan van je overnemen! Blijf wel altijd in de beurt om eventueel te kunnen helpen.</a:t>
            </a:r>
          </a:p>
        </p:txBody>
      </p:sp>
    </p:spTree>
    <p:extLst>
      <p:ext uri="{BB962C8B-B14F-4D97-AF65-F5344CB8AC3E}">
        <p14:creationId xmlns:p14="http://schemas.microsoft.com/office/powerpoint/2010/main" val="586055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E7D058-E059-4B9B-93E8-04907E0A617F}"/>
              </a:ext>
            </a:extLst>
          </p:cNvPr>
          <p:cNvSpPr>
            <a:spLocks noGrp="1"/>
          </p:cNvSpPr>
          <p:nvPr>
            <p:ph type="title"/>
          </p:nvPr>
        </p:nvSpPr>
        <p:spPr/>
        <p:txBody>
          <a:bodyPr/>
          <a:lstStyle/>
          <a:p>
            <a:r>
              <a:rPr lang="nl-NL" dirty="0">
                <a:solidFill>
                  <a:schemeClr val="accent2"/>
                </a:solidFill>
                <a:cs typeface="Calibri Light"/>
              </a:rPr>
              <a:t>                                Vragen??</a:t>
            </a:r>
            <a:endParaRPr lang="nl-NL" dirty="0">
              <a:solidFill>
                <a:schemeClr val="accent2"/>
              </a:solidFill>
            </a:endParaRPr>
          </a:p>
        </p:txBody>
      </p:sp>
      <p:pic>
        <p:nvPicPr>
          <p:cNvPr id="4" name="Afbeelding 4">
            <a:extLst>
              <a:ext uri="{FF2B5EF4-FFF2-40B4-BE49-F238E27FC236}">
                <a16:creationId xmlns:a16="http://schemas.microsoft.com/office/drawing/2014/main" id="{53304B7D-A009-4137-92C3-A0B35E86934A}"/>
              </a:ext>
            </a:extLst>
          </p:cNvPr>
          <p:cNvPicPr>
            <a:picLocks noGrp="1" noChangeAspect="1"/>
          </p:cNvPicPr>
          <p:nvPr>
            <p:ph idx="1"/>
          </p:nvPr>
        </p:nvPicPr>
        <p:blipFill>
          <a:blip r:embed="rId2"/>
          <a:stretch>
            <a:fillRect/>
          </a:stretch>
        </p:blipFill>
        <p:spPr>
          <a:xfrm>
            <a:off x="3969482" y="3179335"/>
            <a:ext cx="3932959" cy="2770043"/>
          </a:xfrm>
        </p:spPr>
      </p:pic>
    </p:spTree>
    <p:extLst>
      <p:ext uri="{BB962C8B-B14F-4D97-AF65-F5344CB8AC3E}">
        <p14:creationId xmlns:p14="http://schemas.microsoft.com/office/powerpoint/2010/main" val="3142346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529DA5-EC15-42C8-A75D-1798ED7512F6}"/>
              </a:ext>
            </a:extLst>
          </p:cNvPr>
          <p:cNvSpPr>
            <a:spLocks noGrp="1"/>
          </p:cNvSpPr>
          <p:nvPr>
            <p:ph type="title"/>
          </p:nvPr>
        </p:nvSpPr>
        <p:spPr/>
        <p:txBody>
          <a:bodyPr/>
          <a:lstStyle/>
          <a:p>
            <a:r>
              <a:rPr lang="nl-NL" dirty="0">
                <a:cs typeface="Calibri Light"/>
              </a:rPr>
              <a:t>                  </a:t>
            </a:r>
            <a:r>
              <a:rPr lang="nl-NL" dirty="0">
                <a:solidFill>
                  <a:schemeClr val="accent2"/>
                </a:solidFill>
                <a:cs typeface="Calibri Light"/>
              </a:rPr>
              <a:t>Belangrijk om te weten!</a:t>
            </a:r>
            <a:endParaRPr lang="nl-NL" dirty="0">
              <a:solidFill>
                <a:schemeClr val="accent2"/>
              </a:solidFill>
            </a:endParaRPr>
          </a:p>
        </p:txBody>
      </p:sp>
      <p:sp>
        <p:nvSpPr>
          <p:cNvPr id="3" name="Tijdelijke aanduiding voor inhoud 2">
            <a:extLst>
              <a:ext uri="{FF2B5EF4-FFF2-40B4-BE49-F238E27FC236}">
                <a16:creationId xmlns:a16="http://schemas.microsoft.com/office/drawing/2014/main" id="{A9E04E92-D59A-498F-8523-96E850DF1B4C}"/>
              </a:ext>
            </a:extLst>
          </p:cNvPr>
          <p:cNvSpPr>
            <a:spLocks noGrp="1"/>
          </p:cNvSpPr>
          <p:nvPr>
            <p:ph idx="1"/>
          </p:nvPr>
        </p:nvSpPr>
        <p:spPr/>
        <p:txBody>
          <a:bodyPr vert="horz" lIns="91440" tIns="45720" rIns="91440" bIns="45720" rtlCol="0" anchor="t">
            <a:normAutofit/>
          </a:bodyPr>
          <a:lstStyle/>
          <a:p>
            <a:pPr>
              <a:buFont typeface="Wingdings" panose="05000000000000000000" pitchFamily="2" charset="2"/>
              <a:buChar char="Ø"/>
            </a:pPr>
            <a:endParaRPr lang="nl-NL" dirty="0">
              <a:cs typeface="Calibri"/>
            </a:endParaRPr>
          </a:p>
          <a:p>
            <a:pPr>
              <a:buFont typeface="Wingdings" panose="05000000000000000000" pitchFamily="2" charset="2"/>
              <a:buChar char="Ø"/>
            </a:pPr>
            <a:r>
              <a:rPr lang="nl-NL" dirty="0">
                <a:cs typeface="Calibri"/>
              </a:rPr>
              <a:t>Een reanimatie kan altijd en overal gebeuren. Dus ook bij jouw op stage of je werk! Hoe meer mensen weten wat ze moeten doen hoe groter de kans dat de cliënt het gaat overleven.</a:t>
            </a:r>
          </a:p>
          <a:p>
            <a:pPr>
              <a:buFont typeface="Wingdings" panose="05000000000000000000" pitchFamily="2" charset="2"/>
              <a:buChar char="Ø"/>
            </a:pPr>
            <a:endParaRPr lang="nl-NL" dirty="0">
              <a:cs typeface="Calibri"/>
            </a:endParaRPr>
          </a:p>
          <a:p>
            <a:pPr>
              <a:buFont typeface="Wingdings" panose="05000000000000000000" pitchFamily="2" charset="2"/>
              <a:buChar char="Ø"/>
            </a:pPr>
            <a:r>
              <a:rPr lang="nl-NL" dirty="0">
                <a:cs typeface="Calibri"/>
              </a:rPr>
              <a:t>Dit is een eerste kennismaking met hoe je moet reanimeren en is </a:t>
            </a:r>
            <a:r>
              <a:rPr lang="nl-NL" dirty="0">
                <a:solidFill>
                  <a:srgbClr val="FF0000"/>
                </a:solidFill>
                <a:cs typeface="Calibri"/>
              </a:rPr>
              <a:t>GEEN</a:t>
            </a:r>
            <a:r>
              <a:rPr lang="nl-NL" dirty="0">
                <a:cs typeface="Calibri"/>
              </a:rPr>
              <a:t> officiële reanimatie scholing of in welke vorm dan ook een vervanging hiervan!!</a:t>
            </a:r>
          </a:p>
        </p:txBody>
      </p:sp>
    </p:spTree>
    <p:extLst>
      <p:ext uri="{BB962C8B-B14F-4D97-AF65-F5344CB8AC3E}">
        <p14:creationId xmlns:p14="http://schemas.microsoft.com/office/powerpoint/2010/main" val="1518655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CB408C-67A9-4D15-A090-8E5403B8DC51}"/>
              </a:ext>
            </a:extLst>
          </p:cNvPr>
          <p:cNvSpPr>
            <a:spLocks noGrp="1"/>
          </p:cNvSpPr>
          <p:nvPr>
            <p:ph type="title"/>
          </p:nvPr>
        </p:nvSpPr>
        <p:spPr/>
        <p:txBody>
          <a:bodyPr/>
          <a:lstStyle/>
          <a:p>
            <a:r>
              <a:rPr lang="nl-NL" dirty="0">
                <a:cs typeface="Calibri Light"/>
              </a:rPr>
              <a:t>          </a:t>
            </a:r>
            <a:r>
              <a:rPr lang="nl-NL" dirty="0">
                <a:solidFill>
                  <a:schemeClr val="accent2"/>
                </a:solidFill>
                <a:cs typeface="Calibri Light"/>
              </a:rPr>
              <a:t>Aandacht voor jezelf en anderen.</a:t>
            </a:r>
            <a:endParaRPr lang="nl-NL" dirty="0">
              <a:solidFill>
                <a:schemeClr val="accent2"/>
              </a:solidFill>
            </a:endParaRPr>
          </a:p>
        </p:txBody>
      </p:sp>
      <p:sp>
        <p:nvSpPr>
          <p:cNvPr id="3" name="Tijdelijke aanduiding voor inhoud 2">
            <a:extLst>
              <a:ext uri="{FF2B5EF4-FFF2-40B4-BE49-F238E27FC236}">
                <a16:creationId xmlns:a16="http://schemas.microsoft.com/office/drawing/2014/main" id="{B55DB16F-0C35-4A72-923F-B35296546E07}"/>
              </a:ext>
            </a:extLst>
          </p:cNvPr>
          <p:cNvSpPr>
            <a:spLocks noGrp="1"/>
          </p:cNvSpPr>
          <p:nvPr>
            <p:ph idx="1"/>
          </p:nvPr>
        </p:nvSpPr>
        <p:spPr/>
        <p:txBody>
          <a:bodyPr vert="horz" lIns="91440" tIns="45720" rIns="91440" bIns="45720" rtlCol="0" anchor="t">
            <a:normAutofit lnSpcReduction="10000"/>
          </a:bodyPr>
          <a:lstStyle/>
          <a:p>
            <a:pPr>
              <a:buFont typeface="Wingdings" panose="05000000000000000000" pitchFamily="2" charset="2"/>
              <a:buChar char="Ø"/>
            </a:pPr>
            <a:endParaRPr lang="nl-NL" dirty="0">
              <a:cs typeface="Calibri" panose="020F0502020204030204"/>
            </a:endParaRPr>
          </a:p>
          <a:p>
            <a:pPr>
              <a:buFont typeface="Wingdings" panose="05000000000000000000" pitchFamily="2" charset="2"/>
              <a:buChar char="Ø"/>
            </a:pPr>
            <a:r>
              <a:rPr lang="nl-NL" dirty="0">
                <a:cs typeface="Calibri" panose="020F0502020204030204"/>
              </a:rPr>
              <a:t>Het uitvoeren of aanwezig zijn bij een reanimatie kan erg indrukwekkend zijn. Voor zowel jezelf maar ook voor de mensen eromheen zoals je collega's. Het bespreekbaar maken is erg belangrijk!</a:t>
            </a:r>
          </a:p>
          <a:p>
            <a:pPr>
              <a:buFont typeface="Wingdings" panose="05000000000000000000" pitchFamily="2" charset="2"/>
              <a:buChar char="Ø"/>
            </a:pPr>
            <a:r>
              <a:rPr lang="nl-NL" dirty="0">
                <a:cs typeface="Calibri" panose="020F0502020204030204"/>
              </a:rPr>
              <a:t>Het erover praten of een luisterend oor kunnen al helpen maar mocht iemand er toch "last" van houden dan is extra hulp soms hierbij nodig. Zorg dat je het ten alle tijden bespreekbaar houdt.</a:t>
            </a:r>
          </a:p>
          <a:p>
            <a:pPr>
              <a:buFont typeface="Wingdings" panose="05000000000000000000" pitchFamily="2" charset="2"/>
              <a:buChar char="Ø"/>
            </a:pPr>
            <a:r>
              <a:rPr lang="nl-NL" dirty="0">
                <a:cs typeface="Calibri" panose="020F0502020204030204"/>
              </a:rPr>
              <a:t>Zorg dat er na de reanimatie een moment is om samen te komen met iedereen die bij de reanimatie aanwezig is geweest (debriefing). Zodat goed doorgesproken kan worden hoe alles liep en wat het met iedereen gedaan heeft.  </a:t>
            </a:r>
          </a:p>
          <a:p>
            <a:pPr>
              <a:buFont typeface="Wingdings" panose="05000000000000000000" pitchFamily="2" charset="2"/>
              <a:buChar char="Ø"/>
            </a:pPr>
            <a:endParaRPr lang="nl-NL" dirty="0">
              <a:cs typeface="Calibri" panose="020F0502020204030204"/>
            </a:endParaRPr>
          </a:p>
          <a:p>
            <a:pPr>
              <a:buFont typeface="Wingdings" panose="05000000000000000000" pitchFamily="2" charset="2"/>
              <a:buChar char="Ø"/>
            </a:pPr>
            <a:r>
              <a:rPr lang="nl-NL" dirty="0">
                <a:cs typeface="Calibri" panose="020F0502020204030204"/>
              </a:rPr>
              <a:t>Dus zorg eerst voor je client en daarna voor elkaar!</a:t>
            </a:r>
          </a:p>
        </p:txBody>
      </p:sp>
    </p:spTree>
    <p:extLst>
      <p:ext uri="{BB962C8B-B14F-4D97-AF65-F5344CB8AC3E}">
        <p14:creationId xmlns:p14="http://schemas.microsoft.com/office/powerpoint/2010/main" val="2773790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C031B-5F58-4B69-A4CA-FBEBE4B1C574}"/>
              </a:ext>
            </a:extLst>
          </p:cNvPr>
          <p:cNvSpPr>
            <a:spLocks noGrp="1"/>
          </p:cNvSpPr>
          <p:nvPr>
            <p:ph type="title"/>
          </p:nvPr>
        </p:nvSpPr>
        <p:spPr/>
        <p:txBody>
          <a:bodyPr/>
          <a:lstStyle/>
          <a:p>
            <a:r>
              <a:rPr lang="nl-NL" dirty="0">
                <a:solidFill>
                  <a:schemeClr val="accent2"/>
                </a:solidFill>
                <a:cs typeface="Calibri Light"/>
              </a:rPr>
              <a:t>Oorzaken die kunnen leiden tot een reanimatie.</a:t>
            </a:r>
            <a:endParaRPr lang="nl-NL" dirty="0">
              <a:solidFill>
                <a:schemeClr val="accent2"/>
              </a:solidFill>
            </a:endParaRPr>
          </a:p>
        </p:txBody>
      </p:sp>
      <p:sp>
        <p:nvSpPr>
          <p:cNvPr id="3" name="Tijdelijke aanduiding voor inhoud 2">
            <a:extLst>
              <a:ext uri="{FF2B5EF4-FFF2-40B4-BE49-F238E27FC236}">
                <a16:creationId xmlns:a16="http://schemas.microsoft.com/office/drawing/2014/main" id="{B55BEA04-D97D-4369-BEE1-514CED855BFE}"/>
              </a:ext>
            </a:extLst>
          </p:cNvPr>
          <p:cNvSpPr>
            <a:spLocks noGrp="1"/>
          </p:cNvSpPr>
          <p:nvPr>
            <p:ph idx="1"/>
          </p:nvPr>
        </p:nvSpPr>
        <p:spPr/>
        <p:txBody>
          <a:bodyPr vert="horz" lIns="91440" tIns="45720" rIns="91440" bIns="45720" rtlCol="0" anchor="t">
            <a:normAutofit/>
          </a:bodyPr>
          <a:lstStyle/>
          <a:p>
            <a:pPr>
              <a:buFont typeface="Wingdings" panose="05000000000000000000" pitchFamily="2" charset="2"/>
              <a:buChar char="Ø"/>
            </a:pPr>
            <a:endParaRPr lang="nl-NL" dirty="0">
              <a:cs typeface="Calibri" panose="020F0502020204030204"/>
            </a:endParaRPr>
          </a:p>
          <a:p>
            <a:pPr>
              <a:buFont typeface="Wingdings" panose="05000000000000000000" pitchFamily="2" charset="2"/>
              <a:buChar char="Ø"/>
            </a:pPr>
            <a:r>
              <a:rPr lang="nl-NL" dirty="0">
                <a:cs typeface="Calibri" panose="020F0502020204030204"/>
              </a:rPr>
              <a:t>Problemen met de ademhaling:</a:t>
            </a:r>
          </a:p>
          <a:p>
            <a:pPr>
              <a:buFont typeface="Wingdings" panose="05000000000000000000" pitchFamily="2" charset="2"/>
              <a:buChar char="Ø"/>
            </a:pPr>
            <a:r>
              <a:rPr lang="nl-NL" dirty="0">
                <a:cs typeface="Calibri" panose="020F0502020204030204"/>
              </a:rPr>
              <a:t>Denk hierbij weer even aan de les over verslikken of verstikken.</a:t>
            </a:r>
          </a:p>
          <a:p>
            <a:pPr>
              <a:buFont typeface="Wingdings" panose="05000000000000000000" pitchFamily="2" charset="2"/>
              <a:buChar char="Ø"/>
            </a:pPr>
            <a:endParaRPr lang="nl-NL" dirty="0">
              <a:cs typeface="Calibri" panose="020F0502020204030204"/>
            </a:endParaRPr>
          </a:p>
          <a:p>
            <a:pPr>
              <a:buFont typeface="Wingdings" panose="05000000000000000000" pitchFamily="2" charset="2"/>
              <a:buChar char="Ø"/>
            </a:pPr>
            <a:r>
              <a:rPr lang="nl-NL" dirty="0">
                <a:cs typeface="Calibri" panose="020F0502020204030204"/>
              </a:rPr>
              <a:t>Problemen met het hart zelf:</a:t>
            </a:r>
          </a:p>
          <a:p>
            <a:pPr>
              <a:buFont typeface="Wingdings" panose="05000000000000000000" pitchFamily="2" charset="2"/>
              <a:buChar char="Ø"/>
            </a:pPr>
            <a:r>
              <a:rPr lang="nl-NL" dirty="0">
                <a:cs typeface="Calibri" panose="020F0502020204030204"/>
              </a:rPr>
              <a:t>Hartinfarct.</a:t>
            </a:r>
          </a:p>
          <a:p>
            <a:pPr>
              <a:buFont typeface="Wingdings" panose="05000000000000000000" pitchFamily="2" charset="2"/>
              <a:buChar char="Ø"/>
            </a:pPr>
            <a:r>
              <a:rPr lang="nl-NL" dirty="0">
                <a:cs typeface="Calibri" panose="020F0502020204030204"/>
              </a:rPr>
              <a:t>Hartritme stoornissen. (hart pompt te langzaam of is op "hol geslagen")</a:t>
            </a:r>
          </a:p>
        </p:txBody>
      </p:sp>
    </p:spTree>
    <p:extLst>
      <p:ext uri="{BB962C8B-B14F-4D97-AF65-F5344CB8AC3E}">
        <p14:creationId xmlns:p14="http://schemas.microsoft.com/office/powerpoint/2010/main" val="3804335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F93D2-D60D-4DB0-A7B2-2A36961A376C}"/>
              </a:ext>
            </a:extLst>
          </p:cNvPr>
          <p:cNvSpPr>
            <a:spLocks noGrp="1"/>
          </p:cNvSpPr>
          <p:nvPr>
            <p:ph type="title"/>
          </p:nvPr>
        </p:nvSpPr>
        <p:spPr/>
        <p:txBody>
          <a:bodyPr/>
          <a:lstStyle/>
          <a:p>
            <a:r>
              <a:rPr lang="nl-NL" dirty="0">
                <a:cs typeface="Calibri Light"/>
              </a:rPr>
              <a:t>                             </a:t>
            </a:r>
            <a:r>
              <a:rPr lang="nl-NL" dirty="0">
                <a:solidFill>
                  <a:schemeClr val="accent2"/>
                </a:solidFill>
                <a:cs typeface="Calibri Light"/>
              </a:rPr>
              <a:t>Stappenplan</a:t>
            </a:r>
            <a:endParaRPr lang="nl-NL" dirty="0">
              <a:solidFill>
                <a:schemeClr val="accent2"/>
              </a:solidFill>
            </a:endParaRPr>
          </a:p>
        </p:txBody>
      </p:sp>
      <p:pic>
        <p:nvPicPr>
          <p:cNvPr id="4" name="Afbeelding 4" descr="Afbeelding met schermafbeelding, buiten, zitten, teken&#10;&#10;Automatisch gegenereerde beschrijving">
            <a:extLst>
              <a:ext uri="{FF2B5EF4-FFF2-40B4-BE49-F238E27FC236}">
                <a16:creationId xmlns:a16="http://schemas.microsoft.com/office/drawing/2014/main" id="{FE9386C4-5CE2-44D6-91FC-C5C065BCFFEF}"/>
              </a:ext>
            </a:extLst>
          </p:cNvPr>
          <p:cNvPicPr>
            <a:picLocks noGrp="1" noChangeAspect="1"/>
          </p:cNvPicPr>
          <p:nvPr>
            <p:ph idx="1"/>
          </p:nvPr>
        </p:nvPicPr>
        <p:blipFill>
          <a:blip r:embed="rId2"/>
          <a:stretch>
            <a:fillRect/>
          </a:stretch>
        </p:blipFill>
        <p:spPr>
          <a:xfrm>
            <a:off x="4595307" y="1856041"/>
            <a:ext cx="3740825" cy="4357826"/>
          </a:xfrm>
        </p:spPr>
      </p:pic>
    </p:spTree>
    <p:extLst>
      <p:ext uri="{BB962C8B-B14F-4D97-AF65-F5344CB8AC3E}">
        <p14:creationId xmlns:p14="http://schemas.microsoft.com/office/powerpoint/2010/main" val="1740646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A0360-6092-4814-9B42-3CEE7CA32B9F}"/>
              </a:ext>
            </a:extLst>
          </p:cNvPr>
          <p:cNvSpPr>
            <a:spLocks noGrp="1"/>
          </p:cNvSpPr>
          <p:nvPr>
            <p:ph type="title"/>
          </p:nvPr>
        </p:nvSpPr>
        <p:spPr/>
        <p:txBody>
          <a:bodyPr/>
          <a:lstStyle/>
          <a:p>
            <a:r>
              <a:rPr lang="nl-NL" dirty="0">
                <a:cs typeface="Calibri Light"/>
              </a:rPr>
              <a:t>                          </a:t>
            </a:r>
            <a:r>
              <a:rPr lang="nl-NL" dirty="0">
                <a:solidFill>
                  <a:schemeClr val="accent2"/>
                </a:solidFill>
                <a:cs typeface="Calibri Light"/>
              </a:rPr>
              <a:t>Let op veiligheid.</a:t>
            </a:r>
            <a:endParaRPr lang="nl-NL" dirty="0">
              <a:solidFill>
                <a:schemeClr val="accent2"/>
              </a:solidFill>
            </a:endParaRPr>
          </a:p>
        </p:txBody>
      </p:sp>
      <p:sp>
        <p:nvSpPr>
          <p:cNvPr id="3" name="Tijdelijke aanduiding voor inhoud 2">
            <a:extLst>
              <a:ext uri="{FF2B5EF4-FFF2-40B4-BE49-F238E27FC236}">
                <a16:creationId xmlns:a16="http://schemas.microsoft.com/office/drawing/2014/main" id="{654B6EF8-BD6B-47D1-8AA5-E1F67464A5F9}"/>
              </a:ext>
            </a:extLst>
          </p:cNvPr>
          <p:cNvSpPr>
            <a:spLocks noGrp="1"/>
          </p:cNvSpPr>
          <p:nvPr>
            <p:ph idx="1"/>
          </p:nvPr>
        </p:nvSpPr>
        <p:spPr/>
        <p:txBody>
          <a:bodyPr vert="horz" lIns="91440" tIns="45720" rIns="91440" bIns="45720" rtlCol="0" anchor="t">
            <a:normAutofit/>
          </a:bodyPr>
          <a:lstStyle/>
          <a:p>
            <a:pPr>
              <a:buFont typeface="Wingdings" panose="05000000000000000000" pitchFamily="2" charset="2"/>
              <a:buChar char="Ø"/>
            </a:pPr>
            <a:endParaRPr lang="nl-NL" dirty="0">
              <a:cs typeface="Calibri" panose="020F0502020204030204"/>
            </a:endParaRPr>
          </a:p>
          <a:p>
            <a:pPr>
              <a:buFont typeface="Wingdings" panose="05000000000000000000" pitchFamily="2" charset="2"/>
              <a:buChar char="Ø"/>
            </a:pPr>
            <a:r>
              <a:rPr lang="nl-NL" dirty="0">
                <a:cs typeface="Calibri" panose="020F0502020204030204"/>
              </a:rPr>
              <a:t>Het is erg belangrijk dat je zorgt voor de veiligheid van je client maar ook zeker je eigen veiligheid! Wanneer er wat met jouw gebeurd kun je immers niet meer helpen en zijn er mogelijk nu twee slachtoffers.</a:t>
            </a:r>
          </a:p>
          <a:p>
            <a:pPr>
              <a:buFont typeface="Wingdings" panose="05000000000000000000" pitchFamily="2" charset="2"/>
              <a:buChar char="Ø"/>
            </a:pPr>
            <a:r>
              <a:rPr lang="nl-NL" dirty="0">
                <a:cs typeface="Calibri" panose="020F0502020204030204"/>
              </a:rPr>
              <a:t>Dus wanneer je naar je cliënt toeloopt kijk je goed om je heen. Wat kan er gebeurd zijn? Zie ik rook? Ruik ik iets vreemds (gas) of zie ik iets dat mogelijk gevaarlijk is? (snoeren op de grond en onder het slachtoffer/ verkeer)</a:t>
            </a:r>
          </a:p>
          <a:p>
            <a:pPr>
              <a:buFont typeface="Wingdings" panose="05000000000000000000" pitchFamily="2" charset="2"/>
              <a:buChar char="Ø"/>
            </a:pPr>
            <a:endParaRPr lang="nl-NL" dirty="0">
              <a:cs typeface="Calibri" panose="020F0502020204030204"/>
            </a:endParaRPr>
          </a:p>
          <a:p>
            <a:pPr>
              <a:buFont typeface="Wingdings" panose="05000000000000000000" pitchFamily="2" charset="2"/>
              <a:buChar char="Ø"/>
            </a:pPr>
            <a:r>
              <a:rPr lang="nl-NL" dirty="0">
                <a:cs typeface="Calibri" panose="020F0502020204030204"/>
              </a:rPr>
              <a:t>Koolmonoxide is kleur en geur loos, extra aandacht hiervoor dus!</a:t>
            </a:r>
          </a:p>
        </p:txBody>
      </p:sp>
    </p:spTree>
    <p:extLst>
      <p:ext uri="{BB962C8B-B14F-4D97-AF65-F5344CB8AC3E}">
        <p14:creationId xmlns:p14="http://schemas.microsoft.com/office/powerpoint/2010/main" val="3523773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537474-EBD2-4EAB-90E1-9DF677BB4C0D}"/>
              </a:ext>
            </a:extLst>
          </p:cNvPr>
          <p:cNvSpPr>
            <a:spLocks noGrp="1"/>
          </p:cNvSpPr>
          <p:nvPr>
            <p:ph type="title"/>
          </p:nvPr>
        </p:nvSpPr>
        <p:spPr>
          <a:xfrm>
            <a:off x="1097280" y="286603"/>
            <a:ext cx="10058400" cy="1450757"/>
          </a:xfrm>
        </p:spPr>
        <p:txBody>
          <a:bodyPr>
            <a:normAutofit/>
          </a:bodyPr>
          <a:lstStyle/>
          <a:p>
            <a:r>
              <a:rPr lang="nl-NL" dirty="0">
                <a:cs typeface="Calibri Light"/>
              </a:rPr>
              <a:t>                   </a:t>
            </a:r>
            <a:r>
              <a:rPr lang="nl-NL" dirty="0">
                <a:solidFill>
                  <a:schemeClr val="accent2"/>
                </a:solidFill>
                <a:cs typeface="Calibri Light"/>
              </a:rPr>
              <a:t>Controleer bewustzijn. </a:t>
            </a:r>
          </a:p>
        </p:txBody>
      </p:sp>
      <p:sp>
        <p:nvSpPr>
          <p:cNvPr id="3" name="Tijdelijke aanduiding voor inhoud 2">
            <a:extLst>
              <a:ext uri="{FF2B5EF4-FFF2-40B4-BE49-F238E27FC236}">
                <a16:creationId xmlns:a16="http://schemas.microsoft.com/office/drawing/2014/main" id="{FFA7295F-42EB-4B71-A26B-B33FA3088E6E}"/>
              </a:ext>
            </a:extLst>
          </p:cNvPr>
          <p:cNvSpPr>
            <a:spLocks noGrp="1"/>
          </p:cNvSpPr>
          <p:nvPr>
            <p:ph idx="1"/>
          </p:nvPr>
        </p:nvSpPr>
        <p:spPr>
          <a:xfrm>
            <a:off x="1097279" y="1845734"/>
            <a:ext cx="6454987" cy="4023360"/>
          </a:xfrm>
        </p:spPr>
        <p:txBody>
          <a:bodyPr vert="horz" lIns="91440" tIns="45720" rIns="91440" bIns="45720" rtlCol="0">
            <a:normAutofit/>
          </a:bodyPr>
          <a:lstStyle/>
          <a:p>
            <a:pPr>
              <a:buFont typeface="Wingdings" panose="05000000000000000000" pitchFamily="2" charset="2"/>
              <a:buChar char="Ø"/>
            </a:pPr>
            <a:endParaRPr lang="nl-NL" dirty="0">
              <a:cs typeface="Calibri" panose="020F0502020204030204"/>
            </a:endParaRPr>
          </a:p>
          <a:p>
            <a:pPr>
              <a:buFont typeface="Wingdings" panose="05000000000000000000" pitchFamily="2" charset="2"/>
              <a:buChar char="Ø"/>
            </a:pPr>
            <a:r>
              <a:rPr lang="nl-NL" dirty="0">
                <a:cs typeface="Calibri" panose="020F0502020204030204"/>
              </a:rPr>
              <a:t>Je controleert het bewustzijn van je client door:</a:t>
            </a:r>
            <a:endParaRPr lang="nl-NL" dirty="0"/>
          </a:p>
          <a:p>
            <a:pPr>
              <a:buFont typeface="Wingdings" panose="05000000000000000000" pitchFamily="2" charset="2"/>
              <a:buChar char="Ø"/>
            </a:pPr>
            <a:endParaRPr lang="nl-NL" dirty="0">
              <a:cs typeface="Calibri" panose="020F0502020204030204"/>
            </a:endParaRPr>
          </a:p>
          <a:p>
            <a:pPr>
              <a:buFont typeface="Wingdings" panose="05000000000000000000" pitchFamily="2" charset="2"/>
              <a:buChar char="Ø"/>
            </a:pPr>
            <a:r>
              <a:rPr lang="nl-NL" dirty="0">
                <a:cs typeface="Calibri" panose="020F0502020204030204"/>
              </a:rPr>
              <a:t>1 Stevig aanspreken bij </a:t>
            </a:r>
            <a:r>
              <a:rPr lang="nl-NL" u="sng" dirty="0">
                <a:cs typeface="Calibri" panose="020F0502020204030204"/>
              </a:rPr>
              <a:t>beide</a:t>
            </a:r>
            <a:r>
              <a:rPr lang="nl-NL" dirty="0">
                <a:cs typeface="Calibri" panose="020F0502020204030204"/>
              </a:rPr>
              <a:t> oren.</a:t>
            </a:r>
          </a:p>
          <a:p>
            <a:pPr>
              <a:buFont typeface="Wingdings" panose="05000000000000000000" pitchFamily="2" charset="2"/>
              <a:buChar char="Ø"/>
            </a:pPr>
            <a:r>
              <a:rPr lang="nl-NL" dirty="0">
                <a:cs typeface="Calibri" panose="020F0502020204030204"/>
              </a:rPr>
              <a:t>2 Zachtjes schudden aan de schouders.</a:t>
            </a:r>
          </a:p>
          <a:p>
            <a:pPr>
              <a:buFont typeface="Wingdings" panose="05000000000000000000" pitchFamily="2" charset="2"/>
              <a:buChar char="Ø"/>
            </a:pPr>
            <a:endParaRPr lang="nl-NL" dirty="0">
              <a:cs typeface="Calibri" panose="020F0502020204030204"/>
            </a:endParaRPr>
          </a:p>
          <a:p>
            <a:pPr>
              <a:buFont typeface="Wingdings" panose="05000000000000000000" pitchFamily="2" charset="2"/>
              <a:buChar char="Ø"/>
            </a:pPr>
            <a:r>
              <a:rPr lang="nl-NL" dirty="0">
                <a:cs typeface="Calibri" panose="020F0502020204030204"/>
              </a:rPr>
              <a:t>Voorbeeld: “Hallo meneer hoort u mij? Doet u de ogen eens open”</a:t>
            </a:r>
          </a:p>
          <a:p>
            <a:pPr marL="0" indent="0">
              <a:buNone/>
            </a:pPr>
            <a:endParaRPr lang="nl-NL" dirty="0">
              <a:cs typeface="Calibri" panose="020F0502020204030204"/>
            </a:endParaRPr>
          </a:p>
        </p:txBody>
      </p:sp>
      <p:pic>
        <p:nvPicPr>
          <p:cNvPr id="4" name="Afbeelding 4" descr="Afbeelding met tekening&#10;&#10;Automatisch gegenereerde beschrijving">
            <a:extLst>
              <a:ext uri="{FF2B5EF4-FFF2-40B4-BE49-F238E27FC236}">
                <a16:creationId xmlns:a16="http://schemas.microsoft.com/office/drawing/2014/main" id="{6952F0DD-6A00-41AF-8D9F-BB63E9010344}"/>
              </a:ext>
            </a:extLst>
          </p:cNvPr>
          <p:cNvPicPr>
            <a:picLocks noChangeAspect="1"/>
          </p:cNvPicPr>
          <p:nvPr/>
        </p:nvPicPr>
        <p:blipFill rotWithShape="1">
          <a:blip r:embed="rId2"/>
          <a:srcRect l="17748" r="2" b="2"/>
          <a:stretch/>
        </p:blipFill>
        <p:spPr>
          <a:xfrm>
            <a:off x="8020570" y="1916318"/>
            <a:ext cx="3135109" cy="3471012"/>
          </a:xfrm>
          <a:prstGeom prst="rect">
            <a:avLst/>
          </a:prstGeom>
        </p:spPr>
      </p:pic>
    </p:spTree>
    <p:extLst>
      <p:ext uri="{BB962C8B-B14F-4D97-AF65-F5344CB8AC3E}">
        <p14:creationId xmlns:p14="http://schemas.microsoft.com/office/powerpoint/2010/main" val="609790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649F2B-2597-45B0-8BDD-3CA73686CB55}"/>
              </a:ext>
            </a:extLst>
          </p:cNvPr>
          <p:cNvSpPr>
            <a:spLocks noGrp="1"/>
          </p:cNvSpPr>
          <p:nvPr>
            <p:ph type="title"/>
          </p:nvPr>
        </p:nvSpPr>
        <p:spPr>
          <a:xfrm>
            <a:off x="1097280" y="286603"/>
            <a:ext cx="10058400" cy="1450757"/>
          </a:xfrm>
        </p:spPr>
        <p:txBody>
          <a:bodyPr>
            <a:normAutofit/>
          </a:bodyPr>
          <a:lstStyle/>
          <a:p>
            <a:r>
              <a:rPr lang="nl-NL" dirty="0">
                <a:solidFill>
                  <a:schemeClr val="accent2"/>
                </a:solidFill>
                <a:cs typeface="Calibri Light"/>
              </a:rPr>
              <a:t>                              Roep hulp.</a:t>
            </a:r>
            <a:endParaRPr lang="nl-NL" dirty="0">
              <a:solidFill>
                <a:schemeClr val="accent2"/>
              </a:solidFill>
            </a:endParaRPr>
          </a:p>
        </p:txBody>
      </p:sp>
      <p:sp>
        <p:nvSpPr>
          <p:cNvPr id="3" name="Tijdelijke aanduiding voor inhoud 2">
            <a:extLst>
              <a:ext uri="{FF2B5EF4-FFF2-40B4-BE49-F238E27FC236}">
                <a16:creationId xmlns:a16="http://schemas.microsoft.com/office/drawing/2014/main" id="{A5D3F15A-E33C-4441-B2B0-9E88565522BD}"/>
              </a:ext>
            </a:extLst>
          </p:cNvPr>
          <p:cNvSpPr>
            <a:spLocks noGrp="1"/>
          </p:cNvSpPr>
          <p:nvPr>
            <p:ph idx="1"/>
          </p:nvPr>
        </p:nvSpPr>
        <p:spPr>
          <a:xfrm>
            <a:off x="1097279" y="1845734"/>
            <a:ext cx="7423723" cy="4023360"/>
          </a:xfrm>
        </p:spPr>
        <p:txBody>
          <a:bodyPr vert="horz" lIns="91440" tIns="45720" rIns="91440" bIns="45720" rtlCol="0">
            <a:normAutofit/>
          </a:bodyPr>
          <a:lstStyle/>
          <a:p>
            <a:pPr>
              <a:buFont typeface="Wingdings" panose="05000000000000000000" pitchFamily="2" charset="2"/>
              <a:buChar char="Ø"/>
            </a:pPr>
            <a:endParaRPr lang="nl-NL" dirty="0">
              <a:cs typeface="Calibri" panose="020F0502020204030204"/>
            </a:endParaRPr>
          </a:p>
          <a:p>
            <a:pPr>
              <a:buFont typeface="Wingdings" panose="05000000000000000000" pitchFamily="2" charset="2"/>
              <a:buChar char="Ø"/>
            </a:pPr>
            <a:r>
              <a:rPr lang="nl-NL" dirty="0">
                <a:cs typeface="Calibri" panose="020F0502020204030204"/>
              </a:rPr>
              <a:t>Zodra er wat aan de hand is met je client is hulp erg handig en nodig. Roep hard om hulp, en vraag ze bij je te blijven!</a:t>
            </a:r>
          </a:p>
          <a:p>
            <a:pPr marL="0" indent="0">
              <a:buNone/>
            </a:pPr>
            <a:endParaRPr lang="nl-NL" dirty="0">
              <a:cs typeface="Calibri" panose="020F0502020204030204"/>
            </a:endParaRPr>
          </a:p>
          <a:p>
            <a:pPr>
              <a:buFont typeface="Wingdings" panose="05000000000000000000" pitchFamily="2" charset="2"/>
              <a:buChar char="Ø"/>
            </a:pPr>
            <a:r>
              <a:rPr lang="nl-NL" dirty="0">
                <a:cs typeface="Calibri" panose="020F0502020204030204"/>
              </a:rPr>
              <a:t>In het geval dat er veel mensen om je heen staan is het handig om iemand aan te wijzen. Zo weet diegene dat hij of zij je moet gaan helpen.</a:t>
            </a:r>
          </a:p>
          <a:p>
            <a:pPr marL="0" indent="0">
              <a:buNone/>
            </a:pPr>
            <a:endParaRPr lang="nl-NL" dirty="0">
              <a:cs typeface="Calibri" panose="020F0502020204030204"/>
            </a:endParaRPr>
          </a:p>
          <a:p>
            <a:pPr>
              <a:buFont typeface="Wingdings" panose="05000000000000000000" pitchFamily="2" charset="2"/>
              <a:buChar char="Ø"/>
            </a:pPr>
            <a:r>
              <a:rPr lang="nl-NL" dirty="0">
                <a:cs typeface="Calibri" panose="020F0502020204030204"/>
              </a:rPr>
              <a:t>Benoem alles wat je wilt dat deze persoon gaat doen voor je. Wat voor jouw (straks) logisch is geldt niet voor iedereen. Wees dus duidelijk in wat je wilt. </a:t>
            </a:r>
          </a:p>
        </p:txBody>
      </p:sp>
      <p:pic>
        <p:nvPicPr>
          <p:cNvPr id="4" name="Afbeelding 4" descr="Afbeelding met tekening&#10;&#10;Automatisch gegenereerde beschrijving">
            <a:extLst>
              <a:ext uri="{FF2B5EF4-FFF2-40B4-BE49-F238E27FC236}">
                <a16:creationId xmlns:a16="http://schemas.microsoft.com/office/drawing/2014/main" id="{901BE46F-45C3-4653-AE2F-1DE5649E9AB6}"/>
              </a:ext>
            </a:extLst>
          </p:cNvPr>
          <p:cNvPicPr>
            <a:picLocks noChangeAspect="1"/>
          </p:cNvPicPr>
          <p:nvPr/>
        </p:nvPicPr>
        <p:blipFill rotWithShape="1">
          <a:blip r:embed="rId2"/>
          <a:srcRect l="11362" r="20984" b="1"/>
          <a:stretch/>
        </p:blipFill>
        <p:spPr>
          <a:xfrm>
            <a:off x="8663665" y="2468977"/>
            <a:ext cx="2589276" cy="2866697"/>
          </a:xfrm>
          <a:prstGeom prst="rect">
            <a:avLst/>
          </a:prstGeom>
        </p:spPr>
      </p:pic>
    </p:spTree>
    <p:extLst>
      <p:ext uri="{BB962C8B-B14F-4D97-AF65-F5344CB8AC3E}">
        <p14:creationId xmlns:p14="http://schemas.microsoft.com/office/powerpoint/2010/main" val="1848616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4C021A-0D20-4D24-BE58-B40FBB123DE2}"/>
              </a:ext>
            </a:extLst>
          </p:cNvPr>
          <p:cNvSpPr>
            <a:spLocks noGrp="1"/>
          </p:cNvSpPr>
          <p:nvPr>
            <p:ph type="title"/>
          </p:nvPr>
        </p:nvSpPr>
        <p:spPr/>
        <p:txBody>
          <a:bodyPr/>
          <a:lstStyle/>
          <a:p>
            <a:r>
              <a:rPr lang="nl-NL" dirty="0">
                <a:cs typeface="Calibri Light"/>
              </a:rPr>
              <a:t>                          </a:t>
            </a:r>
            <a:r>
              <a:rPr lang="nl-NL" dirty="0">
                <a:solidFill>
                  <a:schemeClr val="accent2"/>
                </a:solidFill>
                <a:cs typeface="Calibri Light"/>
              </a:rPr>
              <a:t>Open luchtweg</a:t>
            </a:r>
            <a:endParaRPr lang="nl-NL" dirty="0">
              <a:solidFill>
                <a:schemeClr val="accent2"/>
              </a:solidFill>
            </a:endParaRPr>
          </a:p>
        </p:txBody>
      </p:sp>
      <p:sp>
        <p:nvSpPr>
          <p:cNvPr id="3" name="Tijdelijke aanduiding voor inhoud 2">
            <a:extLst>
              <a:ext uri="{FF2B5EF4-FFF2-40B4-BE49-F238E27FC236}">
                <a16:creationId xmlns:a16="http://schemas.microsoft.com/office/drawing/2014/main" id="{CB58CEB6-75ED-4970-BB4A-96492E41C4CA}"/>
              </a:ext>
            </a:extLst>
          </p:cNvPr>
          <p:cNvSpPr>
            <a:spLocks noGrp="1"/>
          </p:cNvSpPr>
          <p:nvPr>
            <p:ph idx="1"/>
          </p:nvPr>
        </p:nvSpPr>
        <p:spPr/>
        <p:txBody>
          <a:bodyPr vert="horz" lIns="91440" tIns="45720" rIns="91440" bIns="45720" rtlCol="0" anchor="t">
            <a:normAutofit/>
          </a:bodyPr>
          <a:lstStyle/>
          <a:p>
            <a:pPr marL="0" indent="0">
              <a:buNone/>
            </a:pPr>
            <a:r>
              <a:rPr lang="nl-NL" dirty="0">
                <a:cs typeface="Calibri" panose="020F0502020204030204"/>
              </a:rPr>
              <a:t>Om de luchtweg van je client te kunnen beoordelen zul je eerst moeten zorgen dat de luchtweg "open" is. Dit doe je door:</a:t>
            </a:r>
          </a:p>
          <a:p>
            <a:pPr marL="0" indent="0">
              <a:buNone/>
            </a:pPr>
            <a:r>
              <a:rPr lang="nl-NL" dirty="0">
                <a:cs typeface="Calibri" panose="020F0502020204030204"/>
              </a:rPr>
              <a:t>1 </a:t>
            </a:r>
            <a:r>
              <a:rPr lang="nl-NL" dirty="0" err="1">
                <a:cs typeface="Calibri" panose="020F0502020204030204"/>
              </a:rPr>
              <a:t>Chinlift</a:t>
            </a:r>
          </a:p>
          <a:p>
            <a:pPr marL="0" indent="0">
              <a:buNone/>
            </a:pPr>
            <a:r>
              <a:rPr lang="nl-NL" dirty="0">
                <a:cs typeface="Calibri" panose="020F0502020204030204"/>
              </a:rPr>
              <a:t>2 kijken</a:t>
            </a:r>
          </a:p>
          <a:p>
            <a:pPr marL="0" indent="0">
              <a:buNone/>
            </a:pPr>
            <a:r>
              <a:rPr lang="nl-NL" dirty="0">
                <a:cs typeface="Calibri" panose="020F0502020204030204"/>
              </a:rPr>
              <a:t>3 luisteren</a:t>
            </a:r>
          </a:p>
          <a:p>
            <a:pPr marL="0" indent="0">
              <a:buNone/>
            </a:pPr>
            <a:r>
              <a:rPr lang="nl-NL" dirty="0">
                <a:cs typeface="Calibri" panose="020F0502020204030204"/>
              </a:rPr>
              <a:t>4 Voelen</a:t>
            </a:r>
          </a:p>
          <a:p>
            <a:pPr marL="0" indent="0">
              <a:buNone/>
            </a:pPr>
            <a:r>
              <a:rPr lang="nl-NL" dirty="0">
                <a:cs typeface="Calibri" panose="020F0502020204030204"/>
              </a:rPr>
              <a:t>Dit moet je 10 seconden doen!</a:t>
            </a:r>
          </a:p>
        </p:txBody>
      </p:sp>
      <p:pic>
        <p:nvPicPr>
          <p:cNvPr id="4" name="Afbeelding 4" descr="Afbeelding met tekening&#10;&#10;Automatisch gegenereerde beschrijving">
            <a:extLst>
              <a:ext uri="{FF2B5EF4-FFF2-40B4-BE49-F238E27FC236}">
                <a16:creationId xmlns:a16="http://schemas.microsoft.com/office/drawing/2014/main" id="{893BF56D-C16F-4865-A203-5C73439571FA}"/>
              </a:ext>
            </a:extLst>
          </p:cNvPr>
          <p:cNvPicPr>
            <a:picLocks noChangeAspect="1"/>
          </p:cNvPicPr>
          <p:nvPr/>
        </p:nvPicPr>
        <p:blipFill>
          <a:blip r:embed="rId2"/>
          <a:stretch>
            <a:fillRect/>
          </a:stretch>
        </p:blipFill>
        <p:spPr>
          <a:xfrm>
            <a:off x="8178574" y="2968476"/>
            <a:ext cx="2519538" cy="2553433"/>
          </a:xfrm>
          <a:prstGeom prst="rect">
            <a:avLst/>
          </a:prstGeom>
        </p:spPr>
      </p:pic>
    </p:spTree>
    <p:extLst>
      <p:ext uri="{BB962C8B-B14F-4D97-AF65-F5344CB8AC3E}">
        <p14:creationId xmlns:p14="http://schemas.microsoft.com/office/powerpoint/2010/main" val="1560761759"/>
      </p:ext>
    </p:extLst>
  </p:cSld>
  <p:clrMapOvr>
    <a:masterClrMapping/>
  </p:clrMapOvr>
</p:sld>
</file>

<file path=ppt/theme/theme1.xml><?xml version="1.0" encoding="utf-8"?>
<a:theme xmlns:a="http://schemas.openxmlformats.org/drawingml/2006/main" name="Terugblik">
  <a:themeElements>
    <a:clrScheme name="Terugblik">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63</TotalTime>
  <Words>1020</Words>
  <Application>Microsoft Office PowerPoint</Application>
  <PresentationFormat>Breedbeeld</PresentationFormat>
  <Paragraphs>97</Paragraphs>
  <Slides>18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Calibri</vt:lpstr>
      <vt:lpstr>Calibri Light</vt:lpstr>
      <vt:lpstr>Wingdings</vt:lpstr>
      <vt:lpstr>Terugblik</vt:lpstr>
      <vt:lpstr>Reanimatie </vt:lpstr>
      <vt:lpstr>                  Belangrijk om te weten!</vt:lpstr>
      <vt:lpstr>          Aandacht voor jezelf en anderen.</vt:lpstr>
      <vt:lpstr>Oorzaken die kunnen leiden tot een reanimatie.</vt:lpstr>
      <vt:lpstr>                             Stappenplan</vt:lpstr>
      <vt:lpstr>                          Let op veiligheid.</vt:lpstr>
      <vt:lpstr>                   Controleer bewustzijn. </vt:lpstr>
      <vt:lpstr>                              Roep hulp.</vt:lpstr>
      <vt:lpstr>                          Open luchtweg</vt:lpstr>
      <vt:lpstr>Pauze</vt:lpstr>
      <vt:lpstr>                      Bel 112 en haal aed.</vt:lpstr>
      <vt:lpstr>                                    A.E.D.</vt:lpstr>
      <vt:lpstr>                    30 borstcompressie 's.</vt:lpstr>
      <vt:lpstr>                          2 beademingen.</vt:lpstr>
      <vt:lpstr>                               Beademing</vt:lpstr>
      <vt:lpstr>               Wanneer mag je stoppen?</vt:lpstr>
      <vt:lpstr>                             Samenvattend </vt:lpstr>
      <vt:lpstr>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
  <cp:lastModifiedBy>Kim Gevers - van Uden</cp:lastModifiedBy>
  <cp:revision>722</cp:revision>
  <dcterms:created xsi:type="dcterms:W3CDTF">2020-06-26T08:27:50Z</dcterms:created>
  <dcterms:modified xsi:type="dcterms:W3CDTF">2022-05-31T11:15:39Z</dcterms:modified>
</cp:coreProperties>
</file>